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258" r:id="rId3"/>
    <p:sldId id="259" r:id="rId4"/>
    <p:sldId id="260" r:id="rId5"/>
    <p:sldId id="275" r:id="rId6"/>
    <p:sldId id="276" r:id="rId7"/>
    <p:sldId id="263" r:id="rId8"/>
    <p:sldId id="264" r:id="rId9"/>
    <p:sldId id="265" r:id="rId10"/>
    <p:sldId id="266" r:id="rId11"/>
    <p:sldId id="267" r:id="rId12"/>
    <p:sldId id="268" r:id="rId13"/>
    <p:sldId id="269" r:id="rId14"/>
    <p:sldId id="286" r:id="rId15"/>
    <p:sldId id="287" r:id="rId16"/>
    <p:sldId id="288" r:id="rId17"/>
    <p:sldId id="289" r:id="rId18"/>
    <p:sldId id="278" r:id="rId19"/>
    <p:sldId id="280" r:id="rId20"/>
    <p:sldId id="281" r:id="rId21"/>
    <p:sldId id="285" r:id="rId22"/>
    <p:sldId id="283" r:id="rId23"/>
    <p:sldId id="284" r:id="rId24"/>
    <p:sldId id="290" r:id="rId25"/>
    <p:sldId id="291" r:id="rId26"/>
    <p:sldId id="29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81B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352" autoAdjust="0"/>
  </p:normalViewPr>
  <p:slideViewPr>
    <p:cSldViewPr>
      <p:cViewPr varScale="1">
        <p:scale>
          <a:sx n="71" d="100"/>
          <a:sy n="71" d="100"/>
        </p:scale>
        <p:origin x="-11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A94FAE-6223-4EC0-A819-77CD777EE470}" type="datetimeFigureOut">
              <a:rPr lang="en-US" smtClean="0"/>
              <a:pPr/>
              <a:t>11/4/2011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8577EB-597B-4AF0-B180-33C049D709FC}" type="slidenum">
              <a:rPr lang="en-GB" smtClean="0"/>
              <a:pPr/>
              <a:t>‹#›</a:t>
            </a:fld>
            <a:endParaRPr lang="en-GB"/>
          </a:p>
        </p:txBody>
      </p:sp>
    </p:spTree>
    <p:extLst>
      <p:ext uri="{BB962C8B-B14F-4D97-AF65-F5344CB8AC3E}">
        <p14:creationId xmlns:p14="http://schemas.microsoft.com/office/powerpoint/2010/main" xmlns="" val="1872129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EBEA83-EBFF-4CB6-BB52-9D1F8973263E}" type="slidenum">
              <a:rPr lang="en-US"/>
              <a:pPr/>
              <a:t>1</a:t>
            </a:fld>
            <a:endParaRPr lang="en-US"/>
          </a:p>
        </p:txBody>
      </p:sp>
      <p:sp>
        <p:nvSpPr>
          <p:cNvPr id="156674" name="Rectangle 2"/>
          <p:cNvSpPr>
            <a:spLocks noGrp="1" noRot="1" noChangeAspect="1" noChangeArrowheads="1" noTextEdit="1"/>
          </p:cNvSpPr>
          <p:nvPr>
            <p:ph type="sldImg"/>
          </p:nvPr>
        </p:nvSpPr>
        <p:spPr>
          <a:xfrm>
            <a:off x="1184275" y="708025"/>
            <a:ext cx="4535488" cy="3402013"/>
          </a:xfrm>
          <a:ln/>
        </p:spPr>
      </p:sp>
      <p:sp>
        <p:nvSpPr>
          <p:cNvPr id="156675" name="Rectangle 3"/>
          <p:cNvSpPr>
            <a:spLocks noGrp="1" noChangeArrowheads="1"/>
          </p:cNvSpPr>
          <p:nvPr>
            <p:ph type="body" idx="1"/>
          </p:nvPr>
        </p:nvSpPr>
        <p:spPr>
          <a:xfrm>
            <a:off x="941388" y="4322763"/>
            <a:ext cx="5019675" cy="4110037"/>
          </a:xfrm>
        </p:spPr>
        <p:txBody>
          <a:bodyPr/>
          <a:lstStyle/>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1BFA40-2384-4375-A098-985A6B662DCD}" type="slidenum">
              <a:rPr lang="en-US"/>
              <a:pPr/>
              <a:t>12</a:t>
            </a:fld>
            <a:endParaRPr lang="en-US"/>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a:xfrm>
            <a:off x="914400" y="4343400"/>
            <a:ext cx="5029200" cy="4114800"/>
          </a:xfrm>
        </p:spPr>
        <p:txBody>
          <a:bodyPr/>
          <a:lstStyle/>
          <a:p>
            <a:pPr algn="just"/>
            <a:endParaRPr lang="en-GB" dirty="0">
              <a:latin typeface="Chantilly" pitchFamily="2" charset="0"/>
              <a:cs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492480-58C7-4F4E-A57E-43606A2FA4B5}" type="slidenum">
              <a:rPr lang="en-US"/>
              <a:pPr/>
              <a:t>13</a:t>
            </a:fld>
            <a:endParaRPr lang="en-US"/>
          </a:p>
        </p:txBody>
      </p:sp>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a:xfrm>
            <a:off x="914400" y="4343400"/>
            <a:ext cx="5029200" cy="4114800"/>
          </a:xfrm>
        </p:spPr>
        <p:txBody>
          <a:bodyPr/>
          <a:lstStyle/>
          <a:p>
            <a:pPr algn="just"/>
            <a:r>
              <a:rPr lang="en-GB" dirty="0">
                <a:latin typeface="Chantilly" pitchFamily="2" charset="0"/>
                <a:cs typeface="Times New Roman" pitchFamily="18" charset="0"/>
              </a:rPr>
              <a:t>The residual sum of squares is calculated in the same way as for one-way ANOVA and again represents individual differences in performance or the variance that can’t be explained by factors that were systematically manipulated. We saw in one-way ANOVA that the value is calculated by taking the squared error between each data point and its corresponding group mean. An alternative way to express this was as in equation 1 in the slide.</a:t>
            </a:r>
          </a:p>
          <a:p>
            <a:pPr algn="just"/>
            <a:r>
              <a:rPr lang="en-GB" dirty="0">
                <a:latin typeface="Chantilly" pitchFamily="2" charset="0"/>
                <a:cs typeface="Times New Roman" pitchFamily="18" charset="0"/>
              </a:rPr>
              <a:t>So, we use the individual variances of each group and multiply them by one less than the number of people within the group (</a:t>
            </a:r>
            <a:r>
              <a:rPr lang="en-GB" i="1" dirty="0">
                <a:latin typeface="Chantilly" pitchFamily="2" charset="0"/>
                <a:cs typeface="Times New Roman" pitchFamily="18" charset="0"/>
              </a:rPr>
              <a:t>n</a:t>
            </a:r>
            <a:r>
              <a:rPr lang="en-GB" dirty="0">
                <a:latin typeface="Chantilly" pitchFamily="2" charset="0"/>
                <a:cs typeface="Times New Roman" pitchFamily="18" charset="0"/>
              </a:rPr>
              <a:t>). We have the individual group variances in our original table of data (first page of this handout) and there were </a:t>
            </a:r>
            <a:r>
              <a:rPr lang="en-GB" dirty="0" smtClean="0">
                <a:latin typeface="Chantilly" pitchFamily="2" charset="0"/>
                <a:cs typeface="Times New Roman" pitchFamily="18" charset="0"/>
              </a:rPr>
              <a:t>eight </a:t>
            </a:r>
            <a:r>
              <a:rPr lang="en-GB" dirty="0">
                <a:latin typeface="Chantilly" pitchFamily="2" charset="0"/>
                <a:cs typeface="Times New Roman" pitchFamily="18" charset="0"/>
              </a:rPr>
              <a:t>people in each group (therefore, </a:t>
            </a:r>
            <a:r>
              <a:rPr lang="en-GB" i="1" dirty="0">
                <a:latin typeface="Chantilly" pitchFamily="2" charset="0"/>
                <a:cs typeface="Times New Roman" pitchFamily="18" charset="0"/>
              </a:rPr>
              <a:t>n</a:t>
            </a:r>
            <a:r>
              <a:rPr lang="en-GB" dirty="0">
                <a:latin typeface="Chantilly" pitchFamily="2" charset="0"/>
                <a:cs typeface="Times New Roman" pitchFamily="18" charset="0"/>
              </a:rPr>
              <a:t> = 8) and so the equation becomes the second equation on the slide.</a:t>
            </a:r>
          </a:p>
          <a:p>
            <a:pPr algn="just"/>
            <a:r>
              <a:rPr lang="en-GB" dirty="0">
                <a:latin typeface="Chantilly" pitchFamily="2" charset="0"/>
                <a:cs typeface="Times New Roman" pitchFamily="18" charset="0"/>
              </a:rPr>
              <a:t>The degrees of freedom for each group will be one less than the number of scores per group (i.e. 7). Therefore, if we add the sums of squares for each group, we get a total of 6 </a:t>
            </a:r>
            <a:r>
              <a:rPr lang="en-GB" dirty="0">
                <a:latin typeface="Chantilly" pitchFamily="2" charset="0"/>
                <a:cs typeface="Times New Roman" pitchFamily="18" charset="0"/>
                <a:sym typeface="Symbol" pitchFamily="18" charset="2"/>
              </a:rPr>
              <a:t></a:t>
            </a:r>
            <a:r>
              <a:rPr lang="en-GB" dirty="0">
                <a:latin typeface="Chantilly" pitchFamily="2" charset="0"/>
                <a:cs typeface="Times New Roman" pitchFamily="18" charset="0"/>
              </a:rPr>
              <a:t> 7 = 42.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D0F88C-6282-4516-824B-81C8F15B0BBE}" type="slidenum">
              <a:rPr lang="en-US"/>
              <a:pPr/>
              <a:t>18</a:t>
            </a:fld>
            <a:endParaRPr lang="en-US"/>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a:xfrm>
            <a:off x="915054" y="4344866"/>
            <a:ext cx="5027893" cy="4114800"/>
          </a:xfrm>
        </p:spPr>
        <p:txBody>
          <a:bodyPr/>
          <a:lstStyle/>
          <a:p>
            <a:pPr algn="just"/>
            <a:endParaRPr lang="en-GB" dirty="0">
              <a:latin typeface="Chantilly" pitchFamily="2" charset="0"/>
              <a:cs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14D1E1-152D-4E70-B2FE-E833DF031DD0}" type="slidenum">
              <a:rPr lang="en-US"/>
              <a:pPr/>
              <a:t>19</a:t>
            </a:fld>
            <a:endParaRPr lang="en-US"/>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a:xfrm>
            <a:off x="915054" y="4344866"/>
            <a:ext cx="5027893" cy="4114800"/>
          </a:xfrm>
        </p:spPr>
        <p:txBody>
          <a:bodyPr/>
          <a:lstStyle/>
          <a:p>
            <a:pPr algn="just"/>
            <a:endParaRPr lang="en-GB" dirty="0">
              <a:latin typeface="Chantilly" pitchFamily="2" charset="0"/>
              <a:cs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011C43-FAF8-47CF-A506-26B91892F57A}" type="slidenum">
              <a:rPr lang="en-US"/>
              <a:pPr/>
              <a:t>20</a:t>
            </a:fld>
            <a:endParaRPr lang="en-US"/>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a:xfrm>
            <a:off x="915054" y="4344866"/>
            <a:ext cx="5027893" cy="4114800"/>
          </a:xfrm>
        </p:spPr>
        <p:txBody>
          <a:bodyPr/>
          <a:lstStyle/>
          <a:p>
            <a:pPr algn="just"/>
            <a:r>
              <a:rPr lang="en-GB" dirty="0">
                <a:latin typeface="Chantilly" pitchFamily="2" charset="0"/>
                <a:cs typeface="Times New Roman" pitchFamily="18" charset="0"/>
              </a:rPr>
              <a:t>The interaction shows non-parallel lines. That </a:t>
            </a:r>
            <a:r>
              <a:rPr lang="en-GB" dirty="0" smtClean="0">
                <a:latin typeface="Chantilly" pitchFamily="2" charset="0"/>
                <a:cs typeface="Times New Roman" pitchFamily="18" charset="0"/>
              </a:rPr>
              <a:t>is, </a:t>
            </a:r>
            <a:r>
              <a:rPr lang="en-GB" dirty="0">
                <a:latin typeface="Chantilly" pitchFamily="2" charset="0"/>
                <a:cs typeface="Times New Roman" pitchFamily="18" charset="0"/>
              </a:rPr>
              <a:t>for low does of alcohol male and female scores do not change much. At a high dose (4 pints) male scores plummet but female scores remain fairly high. So, the interaction is caused by a difference between males and females in the effect of alcohol.</a:t>
            </a:r>
          </a:p>
          <a:p>
            <a:pPr algn="just"/>
            <a:endParaRPr lang="en-GB" dirty="0">
              <a:latin typeface="Chantilly" pitchFamily="2" charset="0"/>
              <a:cs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E31EB2-7690-4ADD-A8A6-D68967C878E4}" type="slidenum">
              <a:rPr lang="en-US"/>
              <a:pPr/>
              <a:t>21</a:t>
            </a:fld>
            <a:endParaRPr lang="en-US"/>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a:xfrm>
            <a:off x="915054" y="4344866"/>
            <a:ext cx="5027893" cy="4114800"/>
          </a:xfrm>
        </p:spPr>
        <p:txBody>
          <a:bodyPr/>
          <a:lstStyle/>
          <a:p>
            <a:pPr algn="just"/>
            <a:r>
              <a:rPr lang="en-GB" dirty="0">
                <a:latin typeface="Chantilly" pitchFamily="2" charset="0"/>
                <a:cs typeface="Times New Roman" pitchFamily="18" charset="0"/>
              </a:rPr>
              <a:t>The interaction shows non-parallel lines. That </a:t>
            </a:r>
            <a:r>
              <a:rPr lang="en-GB" dirty="0" smtClean="0">
                <a:latin typeface="Chantilly" pitchFamily="2" charset="0"/>
                <a:cs typeface="Times New Roman" pitchFamily="18" charset="0"/>
              </a:rPr>
              <a:t>is, </a:t>
            </a:r>
            <a:r>
              <a:rPr lang="en-GB" dirty="0">
                <a:latin typeface="Chantilly" pitchFamily="2" charset="0"/>
                <a:cs typeface="Times New Roman" pitchFamily="18" charset="0"/>
              </a:rPr>
              <a:t>for low does of alcohol male and female scores do not change much. At a high dose (4 pints) male scores plummet but female scores remain fairly high. So, the interaction is caused by a difference between males and females in the effect of alcohol.</a:t>
            </a:r>
          </a:p>
          <a:p>
            <a:pPr algn="just"/>
            <a:endParaRPr lang="en-GB" dirty="0">
              <a:latin typeface="Chantilly" pitchFamily="2" charset="0"/>
              <a:cs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20D0FC-2905-4149-84EA-F6A2A583322D}" type="slidenum">
              <a:rPr lang="en-US"/>
              <a:pPr/>
              <a:t>3</a:t>
            </a:fld>
            <a:endParaRPr lang="en-US"/>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a:xfrm>
            <a:off x="914400" y="4343400"/>
            <a:ext cx="5029200" cy="4114800"/>
          </a:xfrm>
        </p:spPr>
        <p:txBody>
          <a:bodyPr/>
          <a:lstStyle/>
          <a:p>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41C4C1-EF36-41FD-8013-36552D538D2E}" type="slidenum">
              <a:rPr lang="en-US"/>
              <a:pPr/>
              <a:t>4</a:t>
            </a:fld>
            <a:endParaRPr lang="en-US"/>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a:xfrm>
            <a:off x="914400" y="4343400"/>
            <a:ext cx="5029200" cy="4114800"/>
          </a:xfrm>
        </p:spPr>
        <p:txBody>
          <a:bodyPr/>
          <a:lstStyle/>
          <a:p>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49AF90-16B9-4D90-A3C4-70AE6547EF4A}" type="slidenum">
              <a:rPr lang="en-US"/>
              <a:pPr/>
              <a:t>5</a:t>
            </a:fld>
            <a:endParaRPr lang="en-US"/>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a:xfrm>
            <a:off x="915054" y="4344866"/>
            <a:ext cx="5027893" cy="4114800"/>
          </a:xfrm>
        </p:spPr>
        <p:txBody>
          <a:bodyPr/>
          <a:lstStyle/>
          <a:p>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0D2B90-FDAF-4059-96D1-E7A4BFC3FA40}" type="slidenum">
              <a:rPr lang="en-US"/>
              <a:pPr/>
              <a:t>7</a:t>
            </a:fld>
            <a:endParaRPr lang="en-US"/>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a:xfrm>
            <a:off x="914400" y="4343400"/>
            <a:ext cx="5029200" cy="4114800"/>
          </a:xfrm>
        </p:spPr>
        <p:txBody>
          <a:bodyPr/>
          <a:lstStyle/>
          <a:p>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645205-F102-4331-A4C2-C6C7891BE191}" type="slidenum">
              <a:rPr lang="en-US"/>
              <a:pPr/>
              <a:t>8</a:t>
            </a:fld>
            <a:endParaRPr lang="en-US"/>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xfrm>
            <a:off x="914400" y="4343400"/>
            <a:ext cx="5029200" cy="4114800"/>
          </a:xfrm>
        </p:spPr>
        <p:txBody>
          <a:bodyPr/>
          <a:lstStyle/>
          <a:p>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AE8454-500C-4A58-BB72-415D69D79F4A}" type="slidenum">
              <a:rPr lang="en-US"/>
              <a:pPr/>
              <a:t>9</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a:xfrm>
            <a:off x="914400" y="4343400"/>
            <a:ext cx="5029200" cy="4114800"/>
          </a:xfrm>
        </p:spPr>
        <p:txBody>
          <a:bodyPr/>
          <a:lstStyle/>
          <a:p>
            <a:pPr algn="just"/>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6BBB0E-E0D0-436F-9B47-69F9011658C2}" type="slidenum">
              <a:rPr lang="en-US"/>
              <a:pPr/>
              <a:t>10</a:t>
            </a:fld>
            <a:endParaRPr lang="en-US"/>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xfrm>
            <a:off x="914400" y="4343400"/>
            <a:ext cx="5029200" cy="4114800"/>
          </a:xfrm>
        </p:spPr>
        <p:txBody>
          <a:bodyPr/>
          <a:lstStyle/>
          <a:p>
            <a:pPr algn="just"/>
            <a:endParaRPr lang="en-GB" b="1" dirty="0">
              <a:latin typeface="Chantilly" pitchFamily="2" charset="0"/>
              <a:cs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D06DEC-799C-4248-989D-8105A0CEED67}" type="slidenum">
              <a:rPr lang="en-US"/>
              <a:pPr/>
              <a:t>11</a:t>
            </a:fld>
            <a:endParaRPr lang="en-US"/>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a:xfrm>
            <a:off x="914400" y="4343400"/>
            <a:ext cx="5029200" cy="4114800"/>
          </a:xfrm>
        </p:spPr>
        <p:txBody>
          <a:bodyPr/>
          <a:lstStyle/>
          <a:p>
            <a:pPr algn="just"/>
            <a:endParaRPr lang="en-GB" dirty="0">
              <a:latin typeface="Chantilly" pitchFamily="2" charset="0"/>
              <a:cs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2976" y="2130425"/>
            <a:ext cx="7315224"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714480" y="3857628"/>
            <a:ext cx="6400800" cy="1752600"/>
          </a:xfrm>
        </p:spPr>
        <p:txBody>
          <a:bodyPr/>
          <a:lstStyle>
            <a:lvl1pPr marL="0" indent="0" algn="ctr">
              <a:buNone/>
              <a:defRPr>
                <a:solidFill>
                  <a:srgbClr val="C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063BFBD-7148-4DA3-8AC9-D5D7C51A748E}" type="datetimeFigureOut">
              <a:rPr lang="en-US" smtClean="0"/>
              <a:pPr/>
              <a:t>11/4/2011</a:t>
            </a:fld>
            <a:endParaRPr lang="en-GB"/>
          </a:p>
        </p:txBody>
      </p:sp>
      <p:sp>
        <p:nvSpPr>
          <p:cNvPr id="6" name="Slide Number Placeholder 5"/>
          <p:cNvSpPr>
            <a:spLocks noGrp="1"/>
          </p:cNvSpPr>
          <p:nvPr>
            <p:ph type="sldNum" sz="quarter" idx="12"/>
          </p:nvPr>
        </p:nvSpPr>
        <p:spPr/>
        <p:txBody>
          <a:bodyPr/>
          <a:lstStyle/>
          <a:p>
            <a:fld id="{975DDEDA-A816-4679-9881-A8D9ADF2A89F}"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063BFBD-7148-4DA3-8AC9-D5D7C51A748E}" type="datetimeFigureOut">
              <a:rPr lang="en-US" smtClean="0"/>
              <a:pPr/>
              <a:t>11/4/2011</a:t>
            </a:fld>
            <a:endParaRPr lang="en-GB"/>
          </a:p>
        </p:txBody>
      </p:sp>
      <p:sp>
        <p:nvSpPr>
          <p:cNvPr id="6" name="Slide Number Placeholder 5"/>
          <p:cNvSpPr>
            <a:spLocks noGrp="1"/>
          </p:cNvSpPr>
          <p:nvPr>
            <p:ph type="sldNum" sz="quarter" idx="12"/>
          </p:nvPr>
        </p:nvSpPr>
        <p:spPr/>
        <p:txBody>
          <a:bodyPr/>
          <a:lstStyle/>
          <a:p>
            <a:fld id="{975DDEDA-A816-4679-9881-A8D9ADF2A89F}"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928662" y="274638"/>
            <a:ext cx="5548338"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063BFBD-7148-4DA3-8AC9-D5D7C51A748E}" type="datetimeFigureOut">
              <a:rPr lang="en-US" smtClean="0"/>
              <a:pPr/>
              <a:t>11/4/2011</a:t>
            </a:fld>
            <a:endParaRPr lang="en-GB"/>
          </a:p>
        </p:txBody>
      </p:sp>
      <p:sp>
        <p:nvSpPr>
          <p:cNvPr id="6" name="Slide Number Placeholder 5"/>
          <p:cNvSpPr>
            <a:spLocks noGrp="1"/>
          </p:cNvSpPr>
          <p:nvPr>
            <p:ph type="sldNum" sz="quarter" idx="12"/>
          </p:nvPr>
        </p:nvSpPr>
        <p:spPr/>
        <p:txBody>
          <a:bodyPr/>
          <a:lstStyle/>
          <a:p>
            <a:fld id="{975DDEDA-A816-4679-9881-A8D9ADF2A89F}"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063BFBD-7148-4DA3-8AC9-D5D7C51A748E}" type="datetimeFigureOut">
              <a:rPr lang="en-US" smtClean="0"/>
              <a:pPr/>
              <a:t>11/4/2011</a:t>
            </a:fld>
            <a:endParaRPr lang="en-GB"/>
          </a:p>
        </p:txBody>
      </p:sp>
      <p:sp>
        <p:nvSpPr>
          <p:cNvPr id="6" name="Slide Number Placeholder 5"/>
          <p:cNvSpPr>
            <a:spLocks noGrp="1"/>
          </p:cNvSpPr>
          <p:nvPr>
            <p:ph type="sldNum" sz="quarter" idx="12"/>
          </p:nvPr>
        </p:nvSpPr>
        <p:spPr/>
        <p:txBody>
          <a:bodyPr/>
          <a:lstStyle/>
          <a:p>
            <a:fld id="{975DDEDA-A816-4679-9881-A8D9ADF2A89F}"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71537" y="4406900"/>
            <a:ext cx="7423175"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1071537" y="2906713"/>
            <a:ext cx="7423175"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63BFBD-7148-4DA3-8AC9-D5D7C51A748E}" type="datetimeFigureOut">
              <a:rPr lang="en-US" smtClean="0"/>
              <a:pPr/>
              <a:t>11/4/2011</a:t>
            </a:fld>
            <a:endParaRPr lang="en-GB"/>
          </a:p>
        </p:txBody>
      </p:sp>
      <p:sp>
        <p:nvSpPr>
          <p:cNvPr id="6" name="Slide Number Placeholder 5"/>
          <p:cNvSpPr>
            <a:spLocks noGrp="1"/>
          </p:cNvSpPr>
          <p:nvPr>
            <p:ph type="sldNum" sz="quarter" idx="12"/>
          </p:nvPr>
        </p:nvSpPr>
        <p:spPr/>
        <p:txBody>
          <a:bodyPr/>
          <a:lstStyle/>
          <a:p>
            <a:fld id="{975DDEDA-A816-4679-9881-A8D9ADF2A89F}"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0100" y="274638"/>
            <a:ext cx="76867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1000100" y="1571612"/>
            <a:ext cx="363857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5000628" y="1600200"/>
            <a:ext cx="368617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063BFBD-7148-4DA3-8AC9-D5D7C51A748E}" type="datetimeFigureOut">
              <a:rPr lang="en-US" smtClean="0"/>
              <a:pPr/>
              <a:t>11/4/2011</a:t>
            </a:fld>
            <a:endParaRPr lang="en-GB"/>
          </a:p>
        </p:txBody>
      </p:sp>
      <p:sp>
        <p:nvSpPr>
          <p:cNvPr id="7" name="Slide Number Placeholder 6"/>
          <p:cNvSpPr>
            <a:spLocks noGrp="1"/>
          </p:cNvSpPr>
          <p:nvPr>
            <p:ph type="sldNum" sz="quarter" idx="12"/>
          </p:nvPr>
        </p:nvSpPr>
        <p:spPr/>
        <p:txBody>
          <a:bodyPr/>
          <a:lstStyle/>
          <a:p>
            <a:fld id="{975DDEDA-A816-4679-9881-A8D9ADF2A89F}"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857224" y="1503354"/>
            <a:ext cx="385447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57224" y="2143116"/>
            <a:ext cx="385447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857752" y="1535113"/>
            <a:ext cx="382904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57752" y="2174875"/>
            <a:ext cx="382904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Date Placeholder 6"/>
          <p:cNvSpPr>
            <a:spLocks noGrp="1"/>
          </p:cNvSpPr>
          <p:nvPr>
            <p:ph type="dt" sz="half" idx="10"/>
          </p:nvPr>
        </p:nvSpPr>
        <p:spPr/>
        <p:txBody>
          <a:bodyPr/>
          <a:lstStyle/>
          <a:p>
            <a:fld id="{6063BFBD-7148-4DA3-8AC9-D5D7C51A748E}" type="datetimeFigureOut">
              <a:rPr lang="en-US" smtClean="0"/>
              <a:pPr/>
              <a:t>11/4/2011</a:t>
            </a:fld>
            <a:endParaRPr lang="en-GB"/>
          </a:p>
        </p:txBody>
      </p:sp>
      <p:sp>
        <p:nvSpPr>
          <p:cNvPr id="9" name="Slide Number Placeholder 8"/>
          <p:cNvSpPr>
            <a:spLocks noGrp="1"/>
          </p:cNvSpPr>
          <p:nvPr>
            <p:ph type="sldNum" sz="quarter" idx="12"/>
          </p:nvPr>
        </p:nvSpPr>
        <p:spPr/>
        <p:txBody>
          <a:bodyPr/>
          <a:lstStyle/>
          <a:p>
            <a:fld id="{975DDEDA-A816-4679-9881-A8D9ADF2A89F}"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063BFBD-7148-4DA3-8AC9-D5D7C51A748E}" type="datetimeFigureOut">
              <a:rPr lang="en-US" smtClean="0"/>
              <a:pPr/>
              <a:t>11/4/2011</a:t>
            </a:fld>
            <a:endParaRPr lang="en-GB"/>
          </a:p>
        </p:txBody>
      </p:sp>
      <p:sp>
        <p:nvSpPr>
          <p:cNvPr id="5" name="Slide Number Placeholder 4"/>
          <p:cNvSpPr>
            <a:spLocks noGrp="1"/>
          </p:cNvSpPr>
          <p:nvPr>
            <p:ph type="sldNum" sz="quarter" idx="12"/>
          </p:nvPr>
        </p:nvSpPr>
        <p:spPr/>
        <p:txBody>
          <a:bodyPr/>
          <a:lstStyle/>
          <a:p>
            <a:fld id="{975DDEDA-A816-4679-9881-A8D9ADF2A89F}"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63BFBD-7148-4DA3-8AC9-D5D7C51A748E}" type="datetimeFigureOut">
              <a:rPr lang="en-US" smtClean="0"/>
              <a:pPr/>
              <a:t>11/4/2011</a:t>
            </a:fld>
            <a:endParaRPr lang="en-GB"/>
          </a:p>
        </p:txBody>
      </p:sp>
      <p:sp>
        <p:nvSpPr>
          <p:cNvPr id="4" name="Slide Number Placeholder 3"/>
          <p:cNvSpPr>
            <a:spLocks noGrp="1"/>
          </p:cNvSpPr>
          <p:nvPr>
            <p:ph type="sldNum" sz="quarter" idx="12"/>
          </p:nvPr>
        </p:nvSpPr>
        <p:spPr/>
        <p:txBody>
          <a:bodyPr/>
          <a:lstStyle/>
          <a:p>
            <a:fld id="{975DDEDA-A816-4679-9881-A8D9ADF2A89F}"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28662" y="285728"/>
            <a:ext cx="2865437"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57620" y="273050"/>
            <a:ext cx="482918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928662" y="1428736"/>
            <a:ext cx="286543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63BFBD-7148-4DA3-8AC9-D5D7C51A748E}" type="datetimeFigureOut">
              <a:rPr lang="en-US" smtClean="0"/>
              <a:pPr/>
              <a:t>11/4/2011</a:t>
            </a:fld>
            <a:endParaRPr lang="en-GB"/>
          </a:p>
        </p:txBody>
      </p:sp>
      <p:sp>
        <p:nvSpPr>
          <p:cNvPr id="7" name="Slide Number Placeholder 6"/>
          <p:cNvSpPr>
            <a:spLocks noGrp="1"/>
          </p:cNvSpPr>
          <p:nvPr>
            <p:ph type="sldNum" sz="quarter" idx="12"/>
          </p:nvPr>
        </p:nvSpPr>
        <p:spPr/>
        <p:txBody>
          <a:bodyPr/>
          <a:lstStyle/>
          <a:p>
            <a:fld id="{975DDEDA-A816-4679-9881-A8D9ADF2A89F}"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63BFBD-7148-4DA3-8AC9-D5D7C51A748E}" type="datetimeFigureOut">
              <a:rPr lang="en-US" smtClean="0"/>
              <a:pPr/>
              <a:t>11/4/2011</a:t>
            </a:fld>
            <a:endParaRPr lang="en-GB"/>
          </a:p>
        </p:txBody>
      </p:sp>
      <p:sp>
        <p:nvSpPr>
          <p:cNvPr id="7" name="Slide Number Placeholder 6"/>
          <p:cNvSpPr>
            <a:spLocks noGrp="1"/>
          </p:cNvSpPr>
          <p:nvPr>
            <p:ph type="sldNum" sz="quarter" idx="12"/>
          </p:nvPr>
        </p:nvSpPr>
        <p:spPr/>
        <p:txBody>
          <a:bodyPr/>
          <a:lstStyle/>
          <a:p>
            <a:fld id="{975DDEDA-A816-4679-9881-A8D9ADF2A89F}"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28662" y="274638"/>
            <a:ext cx="7758138" cy="114300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928662" y="1600200"/>
            <a:ext cx="7758138"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0" y="6357958"/>
            <a:ext cx="857224" cy="365125"/>
          </a:xfrm>
          <a:prstGeom prst="rect">
            <a:avLst/>
          </a:prstGeom>
        </p:spPr>
        <p:txBody>
          <a:bodyPr vert="horz" lIns="91440" tIns="45720" rIns="91440" bIns="45720" rtlCol="0" anchor="ctr"/>
          <a:lstStyle>
            <a:lvl1pPr algn="l">
              <a:defRPr sz="1200">
                <a:solidFill>
                  <a:schemeClr val="bg1"/>
                </a:solidFill>
              </a:defRPr>
            </a:lvl1pPr>
          </a:lstStyle>
          <a:p>
            <a:fld id="{6063BFBD-7148-4DA3-8AC9-D5D7C51A748E}" type="datetimeFigureOut">
              <a:rPr lang="en-US" smtClean="0"/>
              <a:pPr/>
              <a:t>11/4/2011</a:t>
            </a:fld>
            <a:endParaRPr lang="en-GB"/>
          </a:p>
        </p:txBody>
      </p:sp>
      <p:sp>
        <p:nvSpPr>
          <p:cNvPr id="6" name="Slide Number Placeholder 5"/>
          <p:cNvSpPr>
            <a:spLocks noGrp="1"/>
          </p:cNvSpPr>
          <p:nvPr>
            <p:ph type="sldNum" sz="quarter" idx="4"/>
          </p:nvPr>
        </p:nvSpPr>
        <p:spPr>
          <a:xfrm>
            <a:off x="7858148" y="6357958"/>
            <a:ext cx="1285852" cy="365125"/>
          </a:xfrm>
          <a:prstGeom prst="rect">
            <a:avLst/>
          </a:prstGeom>
        </p:spPr>
        <p:txBody>
          <a:bodyPr vert="horz" lIns="91440" tIns="45720" rIns="91440" bIns="45720" rtlCol="0" anchor="ctr"/>
          <a:lstStyle>
            <a:lvl1pPr algn="ctr">
              <a:defRPr sz="1200">
                <a:solidFill>
                  <a:schemeClr val="bg1"/>
                </a:solidFill>
              </a:defRPr>
            </a:lvl1pPr>
          </a:lstStyle>
          <a:p>
            <a:fld id="{975DDEDA-A816-4679-9881-A8D9ADF2A89F}"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2">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C000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oleObject" Target="../embeddings/oleObject11.bin"/><Relationship Id="rId4" Type="http://schemas.openxmlformats.org/officeDocument/2006/relationships/oleObject" Target="../embeddings/oleObject10.bin"/></Relationships>
</file>

<file path=ppt/slides/_rels/slide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Slide </a:t>
            </a:r>
            <a:fld id="{AF539D83-4532-492F-A2B3-2BAA51A40D4E}" type="slidenum">
              <a:rPr lang="en-US"/>
              <a:pPr/>
              <a:t>1</a:t>
            </a:fld>
            <a:endParaRPr lang="en-US"/>
          </a:p>
        </p:txBody>
      </p:sp>
      <p:sp>
        <p:nvSpPr>
          <p:cNvPr id="155651" name="Rectangle 3"/>
          <p:cNvSpPr>
            <a:spLocks noGrp="1" noChangeArrowheads="1"/>
          </p:cNvSpPr>
          <p:nvPr>
            <p:ph type="ctrTitle"/>
          </p:nvPr>
        </p:nvSpPr>
        <p:spPr>
          <a:xfrm>
            <a:off x="1371600" y="2286000"/>
            <a:ext cx="7397750" cy="1524000"/>
          </a:xfrm>
        </p:spPr>
        <p:txBody>
          <a:bodyPr/>
          <a:lstStyle/>
          <a:p>
            <a:r>
              <a:rPr lang="en-GB" dirty="0"/>
              <a:t>Two-Way Independent </a:t>
            </a:r>
            <a:r>
              <a:rPr lang="en-GB" dirty="0" smtClean="0"/>
              <a:t>ANOVA (GLM 3)</a:t>
            </a:r>
            <a:endParaRPr lang="en-GB" dirty="0"/>
          </a:p>
        </p:txBody>
      </p:sp>
      <p:sp>
        <p:nvSpPr>
          <p:cNvPr id="155652" name="Rectangle 4"/>
          <p:cNvSpPr>
            <a:spLocks noGrp="1" noChangeArrowheads="1"/>
          </p:cNvSpPr>
          <p:nvPr>
            <p:ph type="subTitle" idx="1"/>
          </p:nvPr>
        </p:nvSpPr>
        <p:spPr>
          <a:xfrm>
            <a:off x="1371600" y="4419600"/>
            <a:ext cx="7397750" cy="1219200"/>
          </a:xfrm>
        </p:spPr>
        <p:txBody>
          <a:bodyPr/>
          <a:lstStyle/>
          <a:p>
            <a:r>
              <a:rPr lang="en-GB" dirty="0" err="1" smtClean="0"/>
              <a:t>Prof.</a:t>
            </a:r>
            <a:r>
              <a:rPr lang="en-GB" dirty="0" smtClean="0"/>
              <a:t> Andy Field</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5651"/>
                                        </p:tgtEl>
                                        <p:attrNameLst>
                                          <p:attrName>style.visibility</p:attrName>
                                        </p:attrNameLst>
                                      </p:cBhvr>
                                      <p:to>
                                        <p:strVal val="visible"/>
                                      </p:to>
                                    </p:set>
                                    <p:animEffect transition="in" filter="dissolve">
                                      <p:cBhvr>
                                        <p:cTn id="7" dur="500"/>
                                        <p:tgtEl>
                                          <p:spTgt spid="155651"/>
                                        </p:tgtEl>
                                      </p:cBhvr>
                                    </p:animEffect>
                                  </p:childTnLst>
                                </p:cTn>
                              </p:par>
                            </p:childTnLst>
                          </p:cTn>
                        </p:par>
                        <p:par>
                          <p:cTn id="8" fill="hold">
                            <p:stCondLst>
                              <p:cond delay="500"/>
                            </p:stCondLst>
                            <p:childTnLst>
                              <p:par>
                                <p:cTn id="9" presetID="9" presetClass="entr" presetSubtype="0" fill="hold" grpId="0" nodeType="afterEffect">
                                  <p:stCondLst>
                                    <p:cond delay="1000"/>
                                  </p:stCondLst>
                                  <p:childTnLst>
                                    <p:set>
                                      <p:cBhvr>
                                        <p:cTn id="10" dur="1" fill="hold">
                                          <p:stCondLst>
                                            <p:cond delay="0"/>
                                          </p:stCondLst>
                                        </p:cTn>
                                        <p:tgtEl>
                                          <p:spTgt spid="155652">
                                            <p:txEl>
                                              <p:pRg st="0" end="0"/>
                                            </p:txEl>
                                          </p:spTgt>
                                        </p:tgtEl>
                                        <p:attrNameLst>
                                          <p:attrName>style.visibility</p:attrName>
                                        </p:attrNameLst>
                                      </p:cBhvr>
                                      <p:to>
                                        <p:strVal val="visible"/>
                                      </p:to>
                                    </p:set>
                                    <p:animEffect transition="in" filter="dissolve">
                                      <p:cBhvr>
                                        <p:cTn id="11" dur="500"/>
                                        <p:tgtEl>
                                          <p:spTgt spid="15565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1" grpId="0" autoUpdateAnimBg="0"/>
      <p:bldP spid="155652" grpId="0" build="p" autoUpdateAnimBg="0" advAuto="100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 name="Date Placeholder 3"/>
          <p:cNvSpPr>
            <a:spLocks noGrp="1"/>
          </p:cNvSpPr>
          <p:nvPr>
            <p:ph type="dt" sz="half" idx="10"/>
          </p:nvPr>
        </p:nvSpPr>
        <p:spPr/>
        <p:txBody>
          <a:bodyPr/>
          <a:lstStyle/>
          <a:p>
            <a:r>
              <a:rPr lang="en-US"/>
              <a:t>Slide </a:t>
            </a:r>
            <a:fld id="{9B96D626-9CB8-42D4-B5E4-3CB5E3D66EF8}" type="slidenum">
              <a:rPr lang="en-US"/>
              <a:pPr/>
              <a:t>10</a:t>
            </a:fld>
            <a:endParaRPr lang="en-US"/>
          </a:p>
        </p:txBody>
      </p:sp>
      <p:sp>
        <p:nvSpPr>
          <p:cNvPr id="174082" name="Rectangle 2"/>
          <p:cNvSpPr>
            <a:spLocks noGrp="1" noChangeArrowheads="1"/>
          </p:cNvSpPr>
          <p:nvPr>
            <p:ph type="title"/>
          </p:nvPr>
        </p:nvSpPr>
        <p:spPr>
          <a:xfrm>
            <a:off x="1508125" y="0"/>
            <a:ext cx="6964363" cy="1143000"/>
          </a:xfrm>
        </p:spPr>
        <p:txBody>
          <a:bodyPr/>
          <a:lstStyle/>
          <a:p>
            <a:r>
              <a:rPr lang="en-GB" dirty="0"/>
              <a:t>Step 2a: Calculate </a:t>
            </a:r>
            <a:r>
              <a:rPr lang="en-GB" dirty="0" err="1"/>
              <a:t>SS</a:t>
            </a:r>
            <a:r>
              <a:rPr lang="en-GB" i="1" baseline="-25000" dirty="0" err="1"/>
              <a:t>A</a:t>
            </a:r>
            <a:endParaRPr lang="en-GB" i="1" baseline="-25000" dirty="0"/>
          </a:p>
        </p:txBody>
      </p:sp>
      <p:graphicFrame>
        <p:nvGraphicFramePr>
          <p:cNvPr id="174083" name="Object 3"/>
          <p:cNvGraphicFramePr>
            <a:graphicFrameLocks noChangeAspect="1"/>
          </p:cNvGraphicFramePr>
          <p:nvPr/>
        </p:nvGraphicFramePr>
        <p:xfrm>
          <a:off x="2486025" y="4406900"/>
          <a:ext cx="3906838" cy="647700"/>
        </p:xfrm>
        <a:graphic>
          <a:graphicData uri="http://schemas.openxmlformats.org/presentationml/2006/ole">
            <p:oleObj spid="_x0000_s3088" name="Equation" r:id="rId4" imgW="1536126" imgH="254092" progId="Equation.3">
              <p:embed/>
            </p:oleObj>
          </a:graphicData>
        </a:graphic>
      </p:graphicFrame>
      <p:graphicFrame>
        <p:nvGraphicFramePr>
          <p:cNvPr id="174162" name="Group 82"/>
          <p:cNvGraphicFramePr>
            <a:graphicFrameLocks noGrp="1"/>
          </p:cNvGraphicFramePr>
          <p:nvPr/>
        </p:nvGraphicFramePr>
        <p:xfrm>
          <a:off x="1943100" y="1101725"/>
          <a:ext cx="6096000" cy="3048000"/>
        </p:xfrm>
        <a:graphic>
          <a:graphicData uri="http://schemas.openxmlformats.org/drawingml/2006/table">
            <a:tbl>
              <a:tblPr/>
              <a:tblGrid>
                <a:gridCol w="871538"/>
                <a:gridCol w="869950"/>
                <a:gridCol w="871537"/>
                <a:gridCol w="869950"/>
                <a:gridCol w="871538"/>
                <a:gridCol w="869950"/>
                <a:gridCol w="871537"/>
              </a:tblGrid>
              <a:tr h="254000">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1" u="none" strike="noStrike" cap="none" normalizeH="0" baseline="0" dirty="0" smtClean="0">
                          <a:ln>
                            <a:noFill/>
                          </a:ln>
                          <a:solidFill>
                            <a:schemeClr val="accent2"/>
                          </a:solidFill>
                          <a:effectLst/>
                          <a:latin typeface="Trebuchet MS" pitchFamily="34" charset="0"/>
                          <a:cs typeface="Times New Roman" pitchFamily="18" charset="0"/>
                        </a:rPr>
                        <a:t>A</a:t>
                      </a:r>
                      <a:r>
                        <a:rPr kumimoji="0" lang="en-GB" sz="1400" b="1" i="0" u="none" strike="noStrike" cap="none" normalizeH="0" baseline="-30000" dirty="0" smtClean="0">
                          <a:ln>
                            <a:noFill/>
                          </a:ln>
                          <a:solidFill>
                            <a:schemeClr val="accent2"/>
                          </a:solidFill>
                          <a:effectLst/>
                          <a:latin typeface="Trebuchet MS" pitchFamily="34" charset="0"/>
                          <a:cs typeface="Times New Roman" pitchFamily="18" charset="0"/>
                        </a:rPr>
                        <a:t>1</a:t>
                      </a:r>
                      <a:r>
                        <a:rPr kumimoji="0" lang="en-GB" sz="1400" b="1" i="0" u="none" strike="noStrike" cap="none" normalizeH="0" baseline="0" dirty="0" smtClean="0">
                          <a:ln>
                            <a:noFill/>
                          </a:ln>
                          <a:solidFill>
                            <a:schemeClr val="accent2"/>
                          </a:solidFill>
                          <a:effectLst/>
                          <a:latin typeface="Trebuchet MS" pitchFamily="34" charset="0"/>
                          <a:cs typeface="Times New Roman" pitchFamily="18" charset="0"/>
                        </a:rPr>
                        <a:t>: Female</a:t>
                      </a:r>
                      <a:r>
                        <a:rPr kumimoji="0" lang="en-GB" sz="1400" b="0" i="0" u="none" strike="noStrike" cap="none" normalizeH="0" baseline="0" dirty="0" smtClean="0">
                          <a:ln>
                            <a:noFill/>
                          </a:ln>
                          <a:solidFill>
                            <a:schemeClr val="accent2"/>
                          </a:solidFill>
                          <a:effectLst/>
                          <a:latin typeface="Trebuchet MS" pitchFamily="34" charset="0"/>
                        </a:rPr>
                        <a:t>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lang="en-GB"/>
                    </a:p>
                  </a:txBody>
                  <a:tcPr/>
                </a:tc>
                <a:tc hMerge="1">
                  <a:txBody>
                    <a:bodyPr/>
                    <a:lstStyle/>
                    <a:p>
                      <a:endParaRPr lang="en-GB"/>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400" b="0" i="0" u="none" strike="noStrike" cap="none" normalizeH="0" baseline="0" smtClean="0">
                        <a:ln>
                          <a:noFill/>
                        </a:ln>
                        <a:solidFill>
                          <a:schemeClr val="accent2"/>
                        </a:solidFill>
                        <a:effectLst/>
                        <a:latin typeface="Trebuchet MS"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cap="flat">
                      <a:noFill/>
                    </a:lnT>
                    <a:lnB>
                      <a:noFill/>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1" u="none" strike="noStrike" cap="none" normalizeH="0" baseline="0" dirty="0" smtClean="0">
                          <a:ln>
                            <a:noFill/>
                          </a:ln>
                          <a:solidFill>
                            <a:schemeClr val="accent2"/>
                          </a:solidFill>
                          <a:effectLst/>
                          <a:latin typeface="Trebuchet MS" pitchFamily="34" charset="0"/>
                          <a:cs typeface="Times New Roman" pitchFamily="18" charset="0"/>
                        </a:rPr>
                        <a:t>A</a:t>
                      </a:r>
                      <a:r>
                        <a:rPr kumimoji="0" lang="en-GB" sz="1400" b="1" i="0" u="none" strike="noStrike" cap="none" normalizeH="0" baseline="-30000" dirty="0" smtClean="0">
                          <a:ln>
                            <a:noFill/>
                          </a:ln>
                          <a:solidFill>
                            <a:schemeClr val="accent2"/>
                          </a:solidFill>
                          <a:effectLst/>
                          <a:latin typeface="Trebuchet MS" pitchFamily="34" charset="0"/>
                          <a:cs typeface="Times New Roman" pitchFamily="18" charset="0"/>
                        </a:rPr>
                        <a:t>2</a:t>
                      </a:r>
                      <a:r>
                        <a:rPr kumimoji="0" lang="en-GB" sz="1400" b="1" i="0" u="none" strike="noStrike" cap="none" normalizeH="0" baseline="0" dirty="0" smtClean="0">
                          <a:ln>
                            <a:noFill/>
                          </a:ln>
                          <a:solidFill>
                            <a:schemeClr val="accent2"/>
                          </a:solidFill>
                          <a:effectLst/>
                          <a:latin typeface="Trebuchet MS" pitchFamily="34" charset="0"/>
                          <a:cs typeface="Times New Roman" pitchFamily="18" charset="0"/>
                        </a:rPr>
                        <a:t>: Male</a:t>
                      </a:r>
                      <a:r>
                        <a:rPr kumimoji="0" lang="en-GB" sz="1400" b="0" i="0" u="none" strike="noStrike" cap="none" normalizeH="0" baseline="0" dirty="0" smtClean="0">
                          <a:ln>
                            <a:noFill/>
                          </a:ln>
                          <a:solidFill>
                            <a:schemeClr val="accent2"/>
                          </a:solidFill>
                          <a:effectLst/>
                          <a:latin typeface="Trebuchet MS" pitchFamily="34" charset="0"/>
                        </a:rPr>
                        <a:t>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lang="en-GB"/>
                    </a:p>
                  </a:txBody>
                  <a:tcPr/>
                </a:tc>
                <a:tc hMerge="1">
                  <a:txBody>
                    <a:bodyPr/>
                    <a:lstStyle/>
                    <a:p>
                      <a:endParaRPr lang="en-GB"/>
                    </a:p>
                  </a:txBody>
                  <a:tcPr/>
                </a:tc>
              </a:tr>
              <a:tr h="255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accent2"/>
                          </a:solidFill>
                          <a:effectLst/>
                          <a:latin typeface="Trebuchet MS" pitchFamily="34" charset="0"/>
                          <a:cs typeface="Times New Roman" pitchFamily="18" charset="0"/>
                        </a:rPr>
                        <a:t>65</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accent2"/>
                          </a:solidFill>
                          <a:effectLst/>
                          <a:latin typeface="Trebuchet MS" pitchFamily="34" charset="0"/>
                          <a:cs typeface="Times New Roman" pitchFamily="18" charset="0"/>
                        </a:rPr>
                        <a:t>70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accent2"/>
                          </a:solidFill>
                          <a:effectLst/>
                          <a:latin typeface="Trebuchet MS" pitchFamily="34" charset="0"/>
                          <a:cs typeface="Times New Roman" pitchFamily="18" charset="0"/>
                        </a:rPr>
                        <a:t>55</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400" b="0" i="0" u="none" strike="noStrike" cap="none" normalizeH="0" baseline="0" smtClean="0">
                        <a:ln>
                          <a:noFill/>
                        </a:ln>
                        <a:solidFill>
                          <a:schemeClr val="accent2"/>
                        </a:solidFill>
                        <a:effectLst/>
                        <a:latin typeface="Trebuchet MS"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accent2"/>
                          </a:solidFill>
                          <a:effectLst/>
                          <a:latin typeface="Trebuchet MS" pitchFamily="34" charset="0"/>
                          <a:cs typeface="Times New Roman" pitchFamily="18" charset="0"/>
                        </a:rPr>
                        <a:t>50</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accent2"/>
                          </a:solidFill>
                          <a:effectLst/>
                          <a:latin typeface="Trebuchet MS" pitchFamily="34" charset="0"/>
                          <a:cs typeface="Times New Roman" pitchFamily="18" charset="0"/>
                        </a:rPr>
                        <a:t>45</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accent2"/>
                          </a:solidFill>
                          <a:effectLst/>
                          <a:latin typeface="Trebuchet MS" pitchFamily="34" charset="0"/>
                          <a:cs typeface="Times New Roman" pitchFamily="18" charset="0"/>
                        </a:rPr>
                        <a:t>30</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accent2"/>
                          </a:solidFill>
                          <a:effectLst/>
                          <a:latin typeface="Trebuchet MS" pitchFamily="34" charset="0"/>
                          <a:cs typeface="Times New Roman" pitchFamily="18" charset="0"/>
                        </a:rPr>
                        <a:t>70</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accent2"/>
                          </a:solidFill>
                          <a:effectLst/>
                          <a:latin typeface="Trebuchet MS" pitchFamily="34" charset="0"/>
                          <a:cs typeface="Times New Roman" pitchFamily="18" charset="0"/>
                        </a:rPr>
                        <a:t>65</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accent2"/>
                          </a:solidFill>
                          <a:effectLst/>
                          <a:latin typeface="Trebuchet MS" pitchFamily="34" charset="0"/>
                          <a:cs typeface="Times New Roman" pitchFamily="18" charset="0"/>
                        </a:rPr>
                        <a:t>65</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400" b="0" i="0" u="none" strike="noStrike" cap="none" normalizeH="0" baseline="0" smtClean="0">
                        <a:ln>
                          <a:noFill/>
                        </a:ln>
                        <a:solidFill>
                          <a:schemeClr val="accent2"/>
                        </a:solidFill>
                        <a:effectLst/>
                        <a:latin typeface="Trebuchet MS"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accent2"/>
                          </a:solidFill>
                          <a:effectLst/>
                          <a:latin typeface="Trebuchet MS" pitchFamily="34" charset="0"/>
                          <a:cs typeface="Times New Roman" pitchFamily="18" charset="0"/>
                        </a:rPr>
                        <a:t>55</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accent2"/>
                          </a:solidFill>
                          <a:effectLst/>
                          <a:latin typeface="Trebuchet MS" pitchFamily="34" charset="0"/>
                          <a:cs typeface="Times New Roman" pitchFamily="18" charset="0"/>
                        </a:rPr>
                        <a:t>60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accent2"/>
                          </a:solidFill>
                          <a:effectLst/>
                          <a:latin typeface="Trebuchet MS" pitchFamily="34" charset="0"/>
                          <a:cs typeface="Times New Roman" pitchFamily="18" charset="0"/>
                        </a:rPr>
                        <a:t>30</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2873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accent2"/>
                          </a:solidFill>
                          <a:effectLst/>
                          <a:latin typeface="Trebuchet MS" pitchFamily="34" charset="0"/>
                          <a:cs typeface="Times New Roman" pitchFamily="18" charset="0"/>
                        </a:rPr>
                        <a:t>60</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accent2"/>
                          </a:solidFill>
                          <a:effectLst/>
                          <a:latin typeface="Trebuchet MS" pitchFamily="34" charset="0"/>
                          <a:cs typeface="Times New Roman" pitchFamily="18" charset="0"/>
                        </a:rPr>
                        <a:t>60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accent2"/>
                          </a:solidFill>
                          <a:effectLst/>
                          <a:latin typeface="Trebuchet MS" pitchFamily="34" charset="0"/>
                          <a:cs typeface="Times New Roman" pitchFamily="18" charset="0"/>
                        </a:rPr>
                        <a:t>70</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400" b="0" i="0" u="none" strike="noStrike" cap="none" normalizeH="0" baseline="0" smtClean="0">
                        <a:ln>
                          <a:noFill/>
                        </a:ln>
                        <a:solidFill>
                          <a:schemeClr val="accent2"/>
                        </a:solidFill>
                        <a:effectLst/>
                        <a:latin typeface="Trebuchet MS"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accent2"/>
                          </a:solidFill>
                          <a:effectLst/>
                          <a:latin typeface="Trebuchet MS" pitchFamily="34" charset="0"/>
                          <a:cs typeface="Times New Roman" pitchFamily="18" charset="0"/>
                        </a:rPr>
                        <a:t>80</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accent2"/>
                          </a:solidFill>
                          <a:effectLst/>
                          <a:latin typeface="Trebuchet MS" pitchFamily="34" charset="0"/>
                          <a:cs typeface="Times New Roman" pitchFamily="18" charset="0"/>
                        </a:rPr>
                        <a:t>85</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accent2"/>
                          </a:solidFill>
                          <a:effectLst/>
                          <a:latin typeface="Trebuchet MS" pitchFamily="34" charset="0"/>
                          <a:cs typeface="Times New Roman" pitchFamily="18" charset="0"/>
                        </a:rPr>
                        <a:t>30</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255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accent2"/>
                          </a:solidFill>
                          <a:effectLst/>
                          <a:latin typeface="Trebuchet MS" pitchFamily="34" charset="0"/>
                          <a:cs typeface="Times New Roman" pitchFamily="18" charset="0"/>
                        </a:rPr>
                        <a:t>60</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accent2"/>
                          </a:solidFill>
                          <a:effectLst/>
                          <a:latin typeface="Trebuchet MS" pitchFamily="34" charset="0"/>
                          <a:cs typeface="Times New Roman" pitchFamily="18" charset="0"/>
                        </a:rPr>
                        <a:t>70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accent2"/>
                          </a:solidFill>
                          <a:effectLst/>
                          <a:latin typeface="Trebuchet MS" pitchFamily="34" charset="0"/>
                          <a:cs typeface="Times New Roman" pitchFamily="18" charset="0"/>
                        </a:rPr>
                        <a:t>55</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400" b="0" i="0" u="none" strike="noStrike" cap="none" normalizeH="0" baseline="0" smtClean="0">
                        <a:ln>
                          <a:noFill/>
                        </a:ln>
                        <a:solidFill>
                          <a:schemeClr val="accent2"/>
                        </a:solidFill>
                        <a:effectLst/>
                        <a:latin typeface="Trebuchet MS"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accent2"/>
                          </a:solidFill>
                          <a:effectLst/>
                          <a:latin typeface="Trebuchet MS" pitchFamily="34" charset="0"/>
                          <a:cs typeface="Times New Roman" pitchFamily="18" charset="0"/>
                        </a:rPr>
                        <a:t>65</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accent2"/>
                          </a:solidFill>
                          <a:effectLst/>
                          <a:latin typeface="Trebuchet MS" pitchFamily="34" charset="0"/>
                          <a:cs typeface="Times New Roman" pitchFamily="18" charset="0"/>
                        </a:rPr>
                        <a:t>65</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accent2"/>
                          </a:solidFill>
                          <a:effectLst/>
                          <a:latin typeface="Trebuchet MS" pitchFamily="34" charset="0"/>
                          <a:cs typeface="Times New Roman" pitchFamily="18" charset="0"/>
                        </a:rPr>
                        <a:t>55</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accent2"/>
                          </a:solidFill>
                          <a:effectLst/>
                          <a:latin typeface="Trebuchet MS" pitchFamily="34" charset="0"/>
                          <a:cs typeface="Times New Roman" pitchFamily="18" charset="0"/>
                        </a:rPr>
                        <a:t>60</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accent2"/>
                          </a:solidFill>
                          <a:effectLst/>
                          <a:latin typeface="Trebuchet MS" pitchFamily="34" charset="0"/>
                          <a:cs typeface="Times New Roman" pitchFamily="18" charset="0"/>
                        </a:rPr>
                        <a:t>65</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accent2"/>
                          </a:solidFill>
                          <a:effectLst/>
                          <a:latin typeface="Trebuchet MS" pitchFamily="34" charset="0"/>
                          <a:cs typeface="Times New Roman" pitchFamily="18" charset="0"/>
                        </a:rPr>
                        <a:t>55</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400" b="0" i="0" u="none" strike="noStrike" cap="none" normalizeH="0" baseline="0" smtClean="0">
                        <a:ln>
                          <a:noFill/>
                        </a:ln>
                        <a:solidFill>
                          <a:schemeClr val="accent2"/>
                        </a:solidFill>
                        <a:effectLst/>
                        <a:latin typeface="Trebuchet MS"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accent2"/>
                          </a:solidFill>
                          <a:effectLst/>
                          <a:latin typeface="Trebuchet MS" pitchFamily="34" charset="0"/>
                          <a:cs typeface="Times New Roman" pitchFamily="18" charset="0"/>
                        </a:rPr>
                        <a:t>70</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accent2"/>
                          </a:solidFill>
                          <a:effectLst/>
                          <a:latin typeface="Trebuchet MS" pitchFamily="34" charset="0"/>
                          <a:cs typeface="Times New Roman" pitchFamily="18" charset="0"/>
                        </a:rPr>
                        <a:t>70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accent2"/>
                          </a:solidFill>
                          <a:effectLst/>
                          <a:latin typeface="Trebuchet MS" pitchFamily="34" charset="0"/>
                          <a:cs typeface="Times New Roman" pitchFamily="18" charset="0"/>
                        </a:rPr>
                        <a:t>35</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accent2"/>
                          </a:solidFill>
                          <a:effectLst/>
                          <a:latin typeface="Trebuchet MS" pitchFamily="34" charset="0"/>
                          <a:cs typeface="Times New Roman" pitchFamily="18" charset="0"/>
                        </a:rPr>
                        <a:t>55</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accent2"/>
                          </a:solidFill>
                          <a:effectLst/>
                          <a:latin typeface="Trebuchet MS" pitchFamily="34" charset="0"/>
                          <a:cs typeface="Times New Roman" pitchFamily="18" charset="0"/>
                        </a:rPr>
                        <a:t>60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accent2"/>
                          </a:solidFill>
                          <a:effectLst/>
                          <a:latin typeface="Trebuchet MS" pitchFamily="34" charset="0"/>
                          <a:cs typeface="Times New Roman" pitchFamily="18" charset="0"/>
                        </a:rPr>
                        <a:t>60</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400" b="0" i="0" u="none" strike="noStrike" cap="none" normalizeH="0" baseline="0" smtClean="0">
                        <a:ln>
                          <a:noFill/>
                        </a:ln>
                        <a:solidFill>
                          <a:schemeClr val="accent2"/>
                        </a:solidFill>
                        <a:effectLst/>
                        <a:latin typeface="Trebuchet MS"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accent2"/>
                          </a:solidFill>
                          <a:effectLst/>
                          <a:latin typeface="Trebuchet MS" pitchFamily="34" charset="0"/>
                          <a:cs typeface="Times New Roman" pitchFamily="18" charset="0"/>
                        </a:rPr>
                        <a:t>75</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accent2"/>
                          </a:solidFill>
                          <a:effectLst/>
                          <a:latin typeface="Trebuchet MS" pitchFamily="34" charset="0"/>
                          <a:cs typeface="Times New Roman" pitchFamily="18" charset="0"/>
                        </a:rPr>
                        <a:t>70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accent2"/>
                          </a:solidFill>
                          <a:effectLst/>
                          <a:latin typeface="Trebuchet MS" pitchFamily="34" charset="0"/>
                          <a:cs typeface="Times New Roman" pitchFamily="18" charset="0"/>
                        </a:rPr>
                        <a:t>20</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accent2"/>
                          </a:solidFill>
                          <a:effectLst/>
                          <a:latin typeface="Trebuchet MS" pitchFamily="34" charset="0"/>
                          <a:cs typeface="Times New Roman" pitchFamily="18" charset="0"/>
                        </a:rPr>
                        <a:t>60</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accent2"/>
                          </a:solidFill>
                          <a:effectLst/>
                          <a:latin typeface="Trebuchet MS" pitchFamily="34" charset="0"/>
                          <a:cs typeface="Times New Roman" pitchFamily="18" charset="0"/>
                        </a:rPr>
                        <a:t>60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accent2"/>
                          </a:solidFill>
                          <a:effectLst/>
                          <a:latin typeface="Trebuchet MS" pitchFamily="34" charset="0"/>
                          <a:cs typeface="Times New Roman" pitchFamily="18" charset="0"/>
                        </a:rPr>
                        <a:t>50</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400" b="0" i="0" u="none" strike="noStrike" cap="none" normalizeH="0" baseline="0" smtClean="0">
                        <a:ln>
                          <a:noFill/>
                        </a:ln>
                        <a:solidFill>
                          <a:schemeClr val="accent2"/>
                        </a:solidFill>
                        <a:effectLst/>
                        <a:latin typeface="Trebuchet MS"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accent2"/>
                          </a:solidFill>
                          <a:effectLst/>
                          <a:latin typeface="Trebuchet MS" pitchFamily="34" charset="0"/>
                          <a:cs typeface="Times New Roman" pitchFamily="18" charset="0"/>
                        </a:rPr>
                        <a:t>75</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accent2"/>
                          </a:solidFill>
                          <a:effectLst/>
                          <a:latin typeface="Trebuchet MS" pitchFamily="34" charset="0"/>
                          <a:cs typeface="Times New Roman" pitchFamily="18" charset="0"/>
                        </a:rPr>
                        <a:t>80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accent2"/>
                          </a:solidFill>
                          <a:effectLst/>
                          <a:latin typeface="Trebuchet MS" pitchFamily="34" charset="0"/>
                          <a:cs typeface="Times New Roman" pitchFamily="18" charset="0"/>
                        </a:rPr>
                        <a:t>45</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255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accent2"/>
                          </a:solidFill>
                          <a:effectLst/>
                          <a:latin typeface="Trebuchet MS" pitchFamily="34" charset="0"/>
                          <a:cs typeface="Times New Roman" pitchFamily="18" charset="0"/>
                        </a:rPr>
                        <a:t>55</a:t>
                      </a:r>
                    </a:p>
                  </a:txBody>
                  <a:tcPr horzOverflow="overflow">
                    <a:lnL w="285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accent2"/>
                          </a:solidFill>
                          <a:effectLst/>
                          <a:latin typeface="Trebuchet MS" pitchFamily="34" charset="0"/>
                          <a:cs typeface="Times New Roman" pitchFamily="18" charset="0"/>
                        </a:rPr>
                        <a:t>50</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accent2"/>
                          </a:solidFill>
                          <a:effectLst/>
                          <a:latin typeface="Trebuchet MS" pitchFamily="34" charset="0"/>
                          <a:cs typeface="Times New Roman" pitchFamily="18" charset="0"/>
                        </a:rPr>
                        <a:t>50</a:t>
                      </a:r>
                    </a:p>
                  </a:txBody>
                  <a:tcPr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400" b="0" i="0" u="none" strike="noStrike" cap="none" normalizeH="0" baseline="0" smtClean="0">
                        <a:ln>
                          <a:noFill/>
                        </a:ln>
                        <a:solidFill>
                          <a:schemeClr val="accent2"/>
                        </a:solidFill>
                        <a:effectLst/>
                        <a:latin typeface="Trebuchet MS"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accent2"/>
                          </a:solidFill>
                          <a:effectLst/>
                          <a:latin typeface="Trebuchet MS" pitchFamily="34" charset="0"/>
                          <a:cs typeface="Times New Roman" pitchFamily="18" charset="0"/>
                        </a:rPr>
                        <a:t>65</a:t>
                      </a:r>
                    </a:p>
                  </a:txBody>
                  <a:tcPr horzOverflow="overflow">
                    <a:lnL w="285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accent2"/>
                          </a:solidFill>
                          <a:effectLst/>
                          <a:latin typeface="Trebuchet MS" pitchFamily="34" charset="0"/>
                          <a:cs typeface="Times New Roman" pitchFamily="18" charset="0"/>
                        </a:rPr>
                        <a:t>60</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accent2"/>
                          </a:solidFill>
                          <a:effectLst/>
                          <a:latin typeface="Trebuchet MS" pitchFamily="34" charset="0"/>
                          <a:cs typeface="Times New Roman" pitchFamily="18" charset="0"/>
                        </a:rPr>
                        <a:t>40</a:t>
                      </a:r>
                    </a:p>
                  </a:txBody>
                  <a:tcPr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r>
              <a:tr h="254000">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smtClean="0">
                          <a:ln>
                            <a:noFill/>
                          </a:ln>
                          <a:solidFill>
                            <a:schemeClr val="accent2"/>
                          </a:solidFill>
                          <a:effectLst/>
                          <a:latin typeface="Trebuchet MS" pitchFamily="34" charset="0"/>
                          <a:cs typeface="Times New Roman" pitchFamily="18" charset="0"/>
                        </a:rPr>
                        <a:t>Mean Female = 60.21</a:t>
                      </a:r>
                      <a:r>
                        <a:rPr kumimoji="0" lang="en-GB" sz="1400" b="0" i="0" u="none" strike="noStrike" cap="none" normalizeH="0" baseline="0" smtClean="0">
                          <a:ln>
                            <a:noFill/>
                          </a:ln>
                          <a:solidFill>
                            <a:schemeClr val="accent2"/>
                          </a:solidFill>
                          <a:effectLst/>
                          <a:latin typeface="Trebuchet MS" pitchFamily="34" charset="0"/>
                        </a:rPr>
                        <a:t> </a:t>
                      </a:r>
                    </a:p>
                  </a:txBody>
                  <a:tcPr horzOverflow="overflow">
                    <a:lnL cap="flat">
                      <a:noFill/>
                    </a:lnL>
                    <a:lnR>
                      <a:noFill/>
                    </a:lnR>
                    <a:lnT w="28575" cap="flat" cmpd="sng" algn="ctr">
                      <a:solidFill>
                        <a:schemeClr val="tx1"/>
                      </a:solidFill>
                      <a:prstDash val="solid"/>
                      <a:round/>
                      <a:headEnd type="none" w="med" len="med"/>
                      <a:tailEnd type="none" w="med" len="med"/>
                    </a:lnT>
                    <a:lnB cap="flat">
                      <a:noFill/>
                    </a:lnB>
                    <a:lnTlToBr>
                      <a:noFill/>
                    </a:lnTlToBr>
                    <a:lnBlToTr>
                      <a:noFill/>
                    </a:lnBlToTr>
                    <a:noFill/>
                  </a:tcPr>
                </a:tc>
                <a:tc hMerge="1">
                  <a:txBody>
                    <a:bodyPr/>
                    <a:lstStyle/>
                    <a:p>
                      <a:endParaRPr lang="en-GB"/>
                    </a:p>
                  </a:txBody>
                  <a:tcPr/>
                </a:tc>
                <a:tc hMerge="1">
                  <a:txBody>
                    <a:bodyPr/>
                    <a:lstStyle/>
                    <a:p>
                      <a:endParaRPr lang="en-GB"/>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400" b="0" i="0" u="none" strike="noStrike" cap="none" normalizeH="0" baseline="0" smtClean="0">
                        <a:ln>
                          <a:noFill/>
                        </a:ln>
                        <a:solidFill>
                          <a:schemeClr val="accent2"/>
                        </a:solidFill>
                        <a:effectLst/>
                        <a:latin typeface="Trebuchet MS" pitchFamily="34" charset="0"/>
                      </a:endParaRPr>
                    </a:p>
                  </a:txBody>
                  <a:tcPr horzOverflow="overflow">
                    <a:lnL>
                      <a:noFill/>
                    </a:lnL>
                    <a:lnR>
                      <a:noFill/>
                    </a:lnR>
                    <a:lnT>
                      <a:noFill/>
                    </a:lnT>
                    <a:lnB cap="flat">
                      <a:noFill/>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smtClean="0">
                          <a:ln>
                            <a:noFill/>
                          </a:ln>
                          <a:solidFill>
                            <a:schemeClr val="accent2"/>
                          </a:solidFill>
                          <a:effectLst/>
                          <a:latin typeface="Trebuchet MS" pitchFamily="34" charset="0"/>
                          <a:cs typeface="Times New Roman" pitchFamily="18" charset="0"/>
                        </a:rPr>
                        <a:t>Mean Male = 56.46</a:t>
                      </a:r>
                      <a:r>
                        <a:rPr kumimoji="0" lang="en-GB" sz="1400" b="0" i="0" u="none" strike="noStrike" cap="none" normalizeH="0" baseline="0" smtClean="0">
                          <a:ln>
                            <a:noFill/>
                          </a:ln>
                          <a:solidFill>
                            <a:schemeClr val="accent2"/>
                          </a:solidFill>
                          <a:effectLst/>
                          <a:latin typeface="Trebuchet MS" pitchFamily="34" charset="0"/>
                        </a:rPr>
                        <a:t> </a:t>
                      </a:r>
                    </a:p>
                  </a:txBody>
                  <a:tcPr horzOverflow="overflow">
                    <a:lnL>
                      <a:noFill/>
                    </a:lnL>
                    <a:lnR cap="flat">
                      <a:noFill/>
                    </a:lnR>
                    <a:lnT w="28575" cap="flat" cmpd="sng" algn="ctr">
                      <a:solidFill>
                        <a:schemeClr val="tx1"/>
                      </a:solidFill>
                      <a:prstDash val="solid"/>
                      <a:round/>
                      <a:headEnd type="none" w="med" len="med"/>
                      <a:tailEnd type="none" w="med" len="med"/>
                    </a:lnT>
                    <a:lnB cap="flat">
                      <a:noFill/>
                    </a:lnB>
                    <a:lnTlToBr>
                      <a:noFill/>
                    </a:lnTlToBr>
                    <a:lnBlToTr>
                      <a:noFill/>
                    </a:lnBlToTr>
                    <a:noFill/>
                  </a:tcPr>
                </a:tc>
                <a:tc hMerge="1">
                  <a:txBody>
                    <a:bodyPr/>
                    <a:lstStyle/>
                    <a:p>
                      <a:endParaRPr lang="en-GB"/>
                    </a:p>
                  </a:txBody>
                  <a:tcPr/>
                </a:tc>
                <a:tc hMerge="1">
                  <a:txBody>
                    <a:bodyPr/>
                    <a:lstStyle/>
                    <a:p>
                      <a:endParaRPr lang="en-GB"/>
                    </a:p>
                  </a:txBody>
                  <a:tcPr/>
                </a:tc>
              </a:tr>
            </a:tbl>
          </a:graphicData>
        </a:graphic>
      </p:graphicFrame>
      <p:graphicFrame>
        <p:nvGraphicFramePr>
          <p:cNvPr id="174161" name="Object 81"/>
          <p:cNvGraphicFramePr>
            <a:graphicFrameLocks noChangeAspect="1"/>
          </p:cNvGraphicFramePr>
          <p:nvPr/>
        </p:nvGraphicFramePr>
        <p:xfrm>
          <a:off x="1943100" y="4398963"/>
          <a:ext cx="6659563" cy="1698625"/>
        </p:xfrm>
        <a:graphic>
          <a:graphicData uri="http://schemas.openxmlformats.org/presentationml/2006/ole">
            <p:oleObj spid="_x0000_s3089" name="Equation" r:id="rId5" imgW="3161542" imgH="799756"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74082"/>
                                        </p:tgtEl>
                                        <p:attrNameLst>
                                          <p:attrName>style.visibility</p:attrName>
                                        </p:attrNameLst>
                                      </p:cBhvr>
                                      <p:to>
                                        <p:strVal val="visible"/>
                                      </p:to>
                                    </p:set>
                                    <p:animEffect transition="in" filter="dissolve">
                                      <p:cBhvr>
                                        <p:cTn id="7" dur="500"/>
                                        <p:tgtEl>
                                          <p:spTgt spid="17408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528" fill="hold" nodeType="clickEffect">
                                  <p:stCondLst>
                                    <p:cond delay="0"/>
                                  </p:stCondLst>
                                  <p:childTnLst>
                                    <p:set>
                                      <p:cBhvr>
                                        <p:cTn id="11" dur="1" fill="hold">
                                          <p:stCondLst>
                                            <p:cond delay="0"/>
                                          </p:stCondLst>
                                        </p:cTn>
                                        <p:tgtEl>
                                          <p:spTgt spid="174162"/>
                                        </p:tgtEl>
                                        <p:attrNameLst>
                                          <p:attrName>style.visibility</p:attrName>
                                        </p:attrNameLst>
                                      </p:cBhvr>
                                      <p:to>
                                        <p:strVal val="visible"/>
                                      </p:to>
                                    </p:set>
                                    <p:anim calcmode="lin" valueType="num">
                                      <p:cBhvr>
                                        <p:cTn id="12" dur="500" fill="hold"/>
                                        <p:tgtEl>
                                          <p:spTgt spid="174162"/>
                                        </p:tgtEl>
                                        <p:attrNameLst>
                                          <p:attrName>ppt_w</p:attrName>
                                        </p:attrNameLst>
                                      </p:cBhvr>
                                      <p:tavLst>
                                        <p:tav tm="0">
                                          <p:val>
                                            <p:fltVal val="0"/>
                                          </p:val>
                                        </p:tav>
                                        <p:tav tm="100000">
                                          <p:val>
                                            <p:strVal val="#ppt_w"/>
                                          </p:val>
                                        </p:tav>
                                      </p:tavLst>
                                    </p:anim>
                                    <p:anim calcmode="lin" valueType="num">
                                      <p:cBhvr>
                                        <p:cTn id="13" dur="500" fill="hold"/>
                                        <p:tgtEl>
                                          <p:spTgt spid="174162"/>
                                        </p:tgtEl>
                                        <p:attrNameLst>
                                          <p:attrName>ppt_h</p:attrName>
                                        </p:attrNameLst>
                                      </p:cBhvr>
                                      <p:tavLst>
                                        <p:tav tm="0">
                                          <p:val>
                                            <p:fltVal val="0"/>
                                          </p:val>
                                        </p:tav>
                                        <p:tav tm="100000">
                                          <p:val>
                                            <p:strVal val="#ppt_h"/>
                                          </p:val>
                                        </p:tav>
                                      </p:tavLst>
                                    </p:anim>
                                    <p:anim calcmode="lin" valueType="num">
                                      <p:cBhvr>
                                        <p:cTn id="14" dur="500" fill="hold"/>
                                        <p:tgtEl>
                                          <p:spTgt spid="174162"/>
                                        </p:tgtEl>
                                        <p:attrNameLst>
                                          <p:attrName>ppt_x</p:attrName>
                                        </p:attrNameLst>
                                      </p:cBhvr>
                                      <p:tavLst>
                                        <p:tav tm="0">
                                          <p:val>
                                            <p:fltVal val="0.5"/>
                                          </p:val>
                                        </p:tav>
                                        <p:tav tm="100000">
                                          <p:val>
                                            <p:strVal val="#ppt_x"/>
                                          </p:val>
                                        </p:tav>
                                      </p:tavLst>
                                    </p:anim>
                                    <p:anim calcmode="lin" valueType="num">
                                      <p:cBhvr>
                                        <p:cTn id="15" dur="500" fill="hold"/>
                                        <p:tgtEl>
                                          <p:spTgt spid="174162"/>
                                        </p:tgtEl>
                                        <p:attrNameLst>
                                          <p:attrName>ppt_y</p:attrName>
                                        </p:attrNameLst>
                                      </p:cBhvr>
                                      <p:tavLst>
                                        <p:tav tm="0">
                                          <p:val>
                                            <p:fltVal val="0.5"/>
                                          </p:val>
                                        </p:tav>
                                        <p:tav tm="100000">
                                          <p:val>
                                            <p:strVal val="#ppt_y"/>
                                          </p:val>
                                        </p:tav>
                                      </p:tavLst>
                                    </p:anim>
                                  </p:childTnLst>
                                </p:cTn>
                              </p:par>
                            </p:childTnLst>
                          </p:cTn>
                        </p:par>
                        <p:par>
                          <p:cTn id="16" fill="hold">
                            <p:stCondLst>
                              <p:cond delay="500"/>
                            </p:stCondLst>
                            <p:childTnLst>
                              <p:par>
                                <p:cTn id="17" presetID="23" presetClass="entr" presetSubtype="528" fill="hold" nodeType="afterEffect">
                                  <p:stCondLst>
                                    <p:cond delay="2000"/>
                                  </p:stCondLst>
                                  <p:childTnLst>
                                    <p:set>
                                      <p:cBhvr>
                                        <p:cTn id="18" dur="1" fill="hold">
                                          <p:stCondLst>
                                            <p:cond delay="0"/>
                                          </p:stCondLst>
                                        </p:cTn>
                                        <p:tgtEl>
                                          <p:spTgt spid="174083"/>
                                        </p:tgtEl>
                                        <p:attrNameLst>
                                          <p:attrName>style.visibility</p:attrName>
                                        </p:attrNameLst>
                                      </p:cBhvr>
                                      <p:to>
                                        <p:strVal val="visible"/>
                                      </p:to>
                                    </p:set>
                                    <p:anim calcmode="lin" valueType="num">
                                      <p:cBhvr>
                                        <p:cTn id="19" dur="500" fill="hold"/>
                                        <p:tgtEl>
                                          <p:spTgt spid="174083"/>
                                        </p:tgtEl>
                                        <p:attrNameLst>
                                          <p:attrName>ppt_w</p:attrName>
                                        </p:attrNameLst>
                                      </p:cBhvr>
                                      <p:tavLst>
                                        <p:tav tm="0">
                                          <p:val>
                                            <p:fltVal val="0"/>
                                          </p:val>
                                        </p:tav>
                                        <p:tav tm="100000">
                                          <p:val>
                                            <p:strVal val="#ppt_w"/>
                                          </p:val>
                                        </p:tav>
                                      </p:tavLst>
                                    </p:anim>
                                    <p:anim calcmode="lin" valueType="num">
                                      <p:cBhvr>
                                        <p:cTn id="20" dur="500" fill="hold"/>
                                        <p:tgtEl>
                                          <p:spTgt spid="174083"/>
                                        </p:tgtEl>
                                        <p:attrNameLst>
                                          <p:attrName>ppt_h</p:attrName>
                                        </p:attrNameLst>
                                      </p:cBhvr>
                                      <p:tavLst>
                                        <p:tav tm="0">
                                          <p:val>
                                            <p:fltVal val="0"/>
                                          </p:val>
                                        </p:tav>
                                        <p:tav tm="100000">
                                          <p:val>
                                            <p:strVal val="#ppt_h"/>
                                          </p:val>
                                        </p:tav>
                                      </p:tavLst>
                                    </p:anim>
                                    <p:anim calcmode="lin" valueType="num">
                                      <p:cBhvr>
                                        <p:cTn id="21" dur="500" fill="hold"/>
                                        <p:tgtEl>
                                          <p:spTgt spid="174083"/>
                                        </p:tgtEl>
                                        <p:attrNameLst>
                                          <p:attrName>ppt_x</p:attrName>
                                        </p:attrNameLst>
                                      </p:cBhvr>
                                      <p:tavLst>
                                        <p:tav tm="0">
                                          <p:val>
                                            <p:fltVal val="0.5"/>
                                          </p:val>
                                        </p:tav>
                                        <p:tav tm="100000">
                                          <p:val>
                                            <p:strVal val="#ppt_x"/>
                                          </p:val>
                                        </p:tav>
                                      </p:tavLst>
                                    </p:anim>
                                    <p:anim calcmode="lin" valueType="num">
                                      <p:cBhvr>
                                        <p:cTn id="22" dur="500" fill="hold"/>
                                        <p:tgtEl>
                                          <p:spTgt spid="174083"/>
                                        </p:tgtEl>
                                        <p:attrNameLst>
                                          <p:attrName>ppt_y</p:attrName>
                                        </p:attrNameLst>
                                      </p:cBhvr>
                                      <p:tavLst>
                                        <p:tav tm="0">
                                          <p:val>
                                            <p:fltVal val="0.5"/>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528" fill="hold" nodeType="clickEffect">
                                  <p:stCondLst>
                                    <p:cond delay="0"/>
                                  </p:stCondLst>
                                  <p:childTnLst>
                                    <p:set>
                                      <p:cBhvr>
                                        <p:cTn id="26" dur="1" fill="hold">
                                          <p:stCondLst>
                                            <p:cond delay="0"/>
                                          </p:stCondLst>
                                        </p:cTn>
                                        <p:tgtEl>
                                          <p:spTgt spid="174161"/>
                                        </p:tgtEl>
                                        <p:attrNameLst>
                                          <p:attrName>style.visibility</p:attrName>
                                        </p:attrNameLst>
                                      </p:cBhvr>
                                      <p:to>
                                        <p:strVal val="visible"/>
                                      </p:to>
                                    </p:set>
                                    <p:anim calcmode="lin" valueType="num">
                                      <p:cBhvr>
                                        <p:cTn id="27" dur="500" fill="hold"/>
                                        <p:tgtEl>
                                          <p:spTgt spid="174161"/>
                                        </p:tgtEl>
                                        <p:attrNameLst>
                                          <p:attrName>ppt_w</p:attrName>
                                        </p:attrNameLst>
                                      </p:cBhvr>
                                      <p:tavLst>
                                        <p:tav tm="0">
                                          <p:val>
                                            <p:fltVal val="0"/>
                                          </p:val>
                                        </p:tav>
                                        <p:tav tm="100000">
                                          <p:val>
                                            <p:strVal val="#ppt_w"/>
                                          </p:val>
                                        </p:tav>
                                      </p:tavLst>
                                    </p:anim>
                                    <p:anim calcmode="lin" valueType="num">
                                      <p:cBhvr>
                                        <p:cTn id="28" dur="500" fill="hold"/>
                                        <p:tgtEl>
                                          <p:spTgt spid="174161"/>
                                        </p:tgtEl>
                                        <p:attrNameLst>
                                          <p:attrName>ppt_h</p:attrName>
                                        </p:attrNameLst>
                                      </p:cBhvr>
                                      <p:tavLst>
                                        <p:tav tm="0">
                                          <p:val>
                                            <p:fltVal val="0"/>
                                          </p:val>
                                        </p:tav>
                                        <p:tav tm="100000">
                                          <p:val>
                                            <p:strVal val="#ppt_h"/>
                                          </p:val>
                                        </p:tav>
                                      </p:tavLst>
                                    </p:anim>
                                    <p:anim calcmode="lin" valueType="num">
                                      <p:cBhvr>
                                        <p:cTn id="29" dur="500" fill="hold"/>
                                        <p:tgtEl>
                                          <p:spTgt spid="174161"/>
                                        </p:tgtEl>
                                        <p:attrNameLst>
                                          <p:attrName>ppt_x</p:attrName>
                                        </p:attrNameLst>
                                      </p:cBhvr>
                                      <p:tavLst>
                                        <p:tav tm="0">
                                          <p:val>
                                            <p:fltVal val="0.5"/>
                                          </p:val>
                                        </p:tav>
                                        <p:tav tm="100000">
                                          <p:val>
                                            <p:strVal val="#ppt_x"/>
                                          </p:val>
                                        </p:tav>
                                      </p:tavLst>
                                    </p:anim>
                                    <p:anim calcmode="lin" valueType="num">
                                      <p:cBhvr>
                                        <p:cTn id="30" dur="500" fill="hold"/>
                                        <p:tgtEl>
                                          <p:spTgt spid="1741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2"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 name="Date Placeholder 3"/>
          <p:cNvSpPr>
            <a:spLocks noGrp="1"/>
          </p:cNvSpPr>
          <p:nvPr>
            <p:ph type="dt" sz="half" idx="10"/>
          </p:nvPr>
        </p:nvSpPr>
        <p:spPr/>
        <p:txBody>
          <a:bodyPr/>
          <a:lstStyle/>
          <a:p>
            <a:r>
              <a:rPr lang="en-US"/>
              <a:t>Slide </a:t>
            </a:r>
            <a:fld id="{95F7AD6C-B6AD-4D04-9797-69B63295A272}" type="slidenum">
              <a:rPr lang="en-US"/>
              <a:pPr/>
              <a:t>11</a:t>
            </a:fld>
            <a:endParaRPr lang="en-US"/>
          </a:p>
        </p:txBody>
      </p:sp>
      <p:sp>
        <p:nvSpPr>
          <p:cNvPr id="176130" name="Rectangle 2"/>
          <p:cNvSpPr>
            <a:spLocks noGrp="1" noChangeArrowheads="1"/>
          </p:cNvSpPr>
          <p:nvPr>
            <p:ph type="title"/>
          </p:nvPr>
        </p:nvSpPr>
        <p:spPr>
          <a:xfrm>
            <a:off x="1231900" y="0"/>
            <a:ext cx="7240588" cy="1143000"/>
          </a:xfrm>
        </p:spPr>
        <p:txBody>
          <a:bodyPr/>
          <a:lstStyle/>
          <a:p>
            <a:r>
              <a:rPr lang="en-GB" dirty="0"/>
              <a:t>Step 2b: Calculate </a:t>
            </a:r>
            <a:r>
              <a:rPr lang="en-GB" dirty="0" err="1"/>
              <a:t>SS</a:t>
            </a:r>
            <a:r>
              <a:rPr lang="en-GB" i="1" baseline="-25000" dirty="0" err="1"/>
              <a:t>B</a:t>
            </a:r>
            <a:endParaRPr lang="en-GB" i="1" baseline="-25000" dirty="0"/>
          </a:p>
        </p:txBody>
      </p:sp>
      <p:graphicFrame>
        <p:nvGraphicFramePr>
          <p:cNvPr id="176131" name="Object 3"/>
          <p:cNvGraphicFramePr>
            <a:graphicFrameLocks noChangeAspect="1"/>
          </p:cNvGraphicFramePr>
          <p:nvPr/>
        </p:nvGraphicFramePr>
        <p:xfrm>
          <a:off x="3240088" y="4730750"/>
          <a:ext cx="3873500" cy="647700"/>
        </p:xfrm>
        <a:graphic>
          <a:graphicData uri="http://schemas.openxmlformats.org/presentationml/2006/ole">
            <p:oleObj spid="_x0000_s4112" name="Equation" r:id="rId4" imgW="1523449" imgH="254092" progId="Equation.3">
              <p:embed/>
            </p:oleObj>
          </a:graphicData>
        </a:graphic>
      </p:graphicFrame>
      <p:graphicFrame>
        <p:nvGraphicFramePr>
          <p:cNvPr id="176229" name="Group 101"/>
          <p:cNvGraphicFramePr>
            <a:graphicFrameLocks noGrp="1"/>
          </p:cNvGraphicFramePr>
          <p:nvPr/>
        </p:nvGraphicFramePr>
        <p:xfrm>
          <a:off x="1460500" y="1314450"/>
          <a:ext cx="7431088" cy="3261360"/>
        </p:xfrm>
        <a:graphic>
          <a:graphicData uri="http://schemas.openxmlformats.org/drawingml/2006/table">
            <a:tbl>
              <a:tblPr/>
              <a:tblGrid>
                <a:gridCol w="928688"/>
                <a:gridCol w="930275"/>
                <a:gridCol w="928687"/>
                <a:gridCol w="928688"/>
                <a:gridCol w="927100"/>
                <a:gridCol w="930275"/>
                <a:gridCol w="928687"/>
                <a:gridCol w="928688"/>
              </a:tblGrid>
              <a:tr h="2540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1" u="none" strike="noStrike" cap="none" normalizeH="0" baseline="0" dirty="0" smtClean="0">
                          <a:ln>
                            <a:noFill/>
                          </a:ln>
                          <a:solidFill>
                            <a:schemeClr val="accent2"/>
                          </a:solidFill>
                          <a:effectLst/>
                          <a:latin typeface="Trebuchet MS" pitchFamily="34" charset="0"/>
                          <a:cs typeface="Times New Roman" pitchFamily="18" charset="0"/>
                        </a:rPr>
                        <a:t>B</a:t>
                      </a:r>
                      <a:r>
                        <a:rPr kumimoji="0" lang="en-GB" sz="1400" b="1" i="0" u="none" strike="noStrike" cap="none" normalizeH="0" baseline="-30000" dirty="0" smtClean="0">
                          <a:ln>
                            <a:noFill/>
                          </a:ln>
                          <a:solidFill>
                            <a:schemeClr val="accent2"/>
                          </a:solidFill>
                          <a:effectLst/>
                          <a:latin typeface="Trebuchet MS" pitchFamily="34" charset="0"/>
                          <a:cs typeface="Times New Roman" pitchFamily="18" charset="0"/>
                        </a:rPr>
                        <a:t>1</a:t>
                      </a:r>
                      <a:r>
                        <a:rPr kumimoji="0" lang="en-GB" sz="1400" b="1" i="0" u="none" strike="noStrike" cap="none" normalizeH="0" baseline="0" dirty="0" smtClean="0">
                          <a:ln>
                            <a:noFill/>
                          </a:ln>
                          <a:solidFill>
                            <a:schemeClr val="accent2"/>
                          </a:solidFill>
                          <a:effectLst/>
                          <a:latin typeface="Trebuchet MS" pitchFamily="34" charset="0"/>
                          <a:cs typeface="Times New Roman" pitchFamily="18" charset="0"/>
                        </a:rPr>
                        <a:t>: None</a:t>
                      </a:r>
                      <a:r>
                        <a:rPr kumimoji="0" lang="en-GB" sz="1400" b="0" i="0" u="none" strike="noStrike" cap="none" normalizeH="0" baseline="0" dirty="0" smtClean="0">
                          <a:ln>
                            <a:noFill/>
                          </a:ln>
                          <a:solidFill>
                            <a:schemeClr val="accent2"/>
                          </a:solidFill>
                          <a:effectLst/>
                          <a:latin typeface="Trebuchet MS" pitchFamily="34" charset="0"/>
                        </a:rPr>
                        <a:t>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lang="en-GB"/>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400" b="0" i="0" u="none" strike="noStrike" cap="none" normalizeH="0" baseline="0" smtClean="0">
                        <a:ln>
                          <a:noFill/>
                        </a:ln>
                        <a:solidFill>
                          <a:schemeClr val="accent2"/>
                        </a:solidFill>
                        <a:effectLst/>
                        <a:latin typeface="Trebuchet MS"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cap="fla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1" u="none" strike="noStrike" cap="none" normalizeH="0" baseline="0" dirty="0" smtClean="0">
                          <a:ln>
                            <a:noFill/>
                          </a:ln>
                          <a:solidFill>
                            <a:schemeClr val="accent2"/>
                          </a:solidFill>
                          <a:effectLst/>
                          <a:latin typeface="Trebuchet MS" pitchFamily="34" charset="0"/>
                          <a:cs typeface="Times New Roman" pitchFamily="18" charset="0"/>
                        </a:rPr>
                        <a:t>B</a:t>
                      </a:r>
                      <a:r>
                        <a:rPr kumimoji="0" lang="en-GB" sz="1400" b="1" i="0" u="none" strike="noStrike" cap="none" normalizeH="0" baseline="-30000" dirty="0" smtClean="0">
                          <a:ln>
                            <a:noFill/>
                          </a:ln>
                          <a:solidFill>
                            <a:schemeClr val="accent2"/>
                          </a:solidFill>
                          <a:effectLst/>
                          <a:latin typeface="Trebuchet MS" pitchFamily="34" charset="0"/>
                          <a:cs typeface="Times New Roman" pitchFamily="18" charset="0"/>
                        </a:rPr>
                        <a:t>2</a:t>
                      </a:r>
                      <a:r>
                        <a:rPr kumimoji="0" lang="en-GB" sz="1400" b="1" i="0" u="none" strike="noStrike" cap="none" normalizeH="0" baseline="0" dirty="0" smtClean="0">
                          <a:ln>
                            <a:noFill/>
                          </a:ln>
                          <a:solidFill>
                            <a:schemeClr val="accent2"/>
                          </a:solidFill>
                          <a:effectLst/>
                          <a:latin typeface="Trebuchet MS" pitchFamily="34" charset="0"/>
                          <a:cs typeface="Times New Roman" pitchFamily="18" charset="0"/>
                        </a:rPr>
                        <a:t>: 2 Pints</a:t>
                      </a:r>
                      <a:r>
                        <a:rPr kumimoji="0" lang="en-GB" sz="1400" b="0" i="0" u="none" strike="noStrike" cap="none" normalizeH="0" baseline="0" dirty="0" smtClean="0">
                          <a:ln>
                            <a:noFill/>
                          </a:ln>
                          <a:solidFill>
                            <a:schemeClr val="accent2"/>
                          </a:solidFill>
                          <a:effectLst/>
                          <a:latin typeface="Trebuchet MS" pitchFamily="34" charset="0"/>
                        </a:rPr>
                        <a:t>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lang="en-GB"/>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400" b="0" i="0" u="none" strike="noStrike" cap="none" normalizeH="0" baseline="0" smtClean="0">
                        <a:ln>
                          <a:noFill/>
                        </a:ln>
                        <a:solidFill>
                          <a:schemeClr val="accent2"/>
                        </a:solidFill>
                        <a:effectLst/>
                        <a:latin typeface="Trebuchet MS"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cap="fla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1" u="none" strike="noStrike" cap="none" normalizeH="0" baseline="0" dirty="0" smtClean="0">
                          <a:ln>
                            <a:noFill/>
                          </a:ln>
                          <a:solidFill>
                            <a:schemeClr val="accent2"/>
                          </a:solidFill>
                          <a:effectLst/>
                          <a:latin typeface="Trebuchet MS" pitchFamily="34" charset="0"/>
                          <a:cs typeface="Times New Roman" pitchFamily="18" charset="0"/>
                        </a:rPr>
                        <a:t>B</a:t>
                      </a:r>
                      <a:r>
                        <a:rPr kumimoji="0" lang="en-GB" sz="1400" b="1" i="0" u="none" strike="noStrike" cap="none" normalizeH="0" baseline="-30000" dirty="0" smtClean="0">
                          <a:ln>
                            <a:noFill/>
                          </a:ln>
                          <a:solidFill>
                            <a:schemeClr val="accent2"/>
                          </a:solidFill>
                          <a:effectLst/>
                          <a:latin typeface="Trebuchet MS" pitchFamily="34" charset="0"/>
                          <a:cs typeface="Times New Roman" pitchFamily="18" charset="0"/>
                        </a:rPr>
                        <a:t>3</a:t>
                      </a:r>
                      <a:r>
                        <a:rPr kumimoji="0" lang="en-GB" sz="1400" b="1" i="0" u="none" strike="noStrike" cap="none" normalizeH="0" baseline="0" dirty="0" smtClean="0">
                          <a:ln>
                            <a:noFill/>
                          </a:ln>
                          <a:solidFill>
                            <a:schemeClr val="accent2"/>
                          </a:solidFill>
                          <a:effectLst/>
                          <a:latin typeface="Trebuchet MS" pitchFamily="34" charset="0"/>
                          <a:cs typeface="Times New Roman" pitchFamily="18" charset="0"/>
                        </a:rPr>
                        <a:t>: 4 Pints</a:t>
                      </a:r>
                      <a:r>
                        <a:rPr kumimoji="0" lang="en-GB" sz="1400" b="0" i="0" u="none" strike="noStrike" cap="none" normalizeH="0" baseline="0" dirty="0" smtClean="0">
                          <a:ln>
                            <a:noFill/>
                          </a:ln>
                          <a:solidFill>
                            <a:schemeClr val="accent2"/>
                          </a:solidFill>
                          <a:effectLst/>
                          <a:latin typeface="Trebuchet MS" pitchFamily="34" charset="0"/>
                        </a:rPr>
                        <a:t>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lang="en-GB"/>
                    </a:p>
                  </a:txBody>
                  <a:tcPr/>
                </a:tc>
              </a:tr>
              <a:tr h="255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accent2"/>
                          </a:solidFill>
                          <a:effectLst/>
                          <a:latin typeface="Trebuchet MS" pitchFamily="34" charset="0"/>
                          <a:cs typeface="Times New Roman" pitchFamily="18" charset="0"/>
                        </a:rPr>
                        <a:t>65</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accent2"/>
                          </a:solidFill>
                          <a:effectLst/>
                          <a:latin typeface="Trebuchet MS" pitchFamily="34" charset="0"/>
                          <a:cs typeface="Times New Roman" pitchFamily="18" charset="0"/>
                        </a:rPr>
                        <a:t>50</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400" b="0" i="0" u="none" strike="noStrike" cap="none" normalizeH="0" baseline="0" smtClean="0">
                        <a:ln>
                          <a:noFill/>
                        </a:ln>
                        <a:solidFill>
                          <a:schemeClr val="accent2"/>
                        </a:solidFill>
                        <a:effectLst/>
                        <a:latin typeface="Trebuchet MS"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accent2"/>
                          </a:solidFill>
                          <a:effectLst/>
                          <a:latin typeface="Trebuchet MS" pitchFamily="34" charset="0"/>
                          <a:cs typeface="Times New Roman" pitchFamily="18" charset="0"/>
                        </a:rPr>
                        <a:t>70</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accent2"/>
                          </a:solidFill>
                          <a:effectLst/>
                          <a:latin typeface="Trebuchet MS" pitchFamily="34" charset="0"/>
                          <a:cs typeface="Times New Roman" pitchFamily="18" charset="0"/>
                        </a:rPr>
                        <a:t>45</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400" b="0" i="0" u="none" strike="noStrike" cap="none" normalizeH="0" baseline="0" smtClean="0">
                        <a:ln>
                          <a:noFill/>
                        </a:ln>
                        <a:solidFill>
                          <a:schemeClr val="accent2"/>
                        </a:solidFill>
                        <a:effectLst/>
                        <a:latin typeface="Trebuchet MS"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accent2"/>
                          </a:solidFill>
                          <a:effectLst/>
                          <a:latin typeface="Trebuchet MS" pitchFamily="34" charset="0"/>
                          <a:cs typeface="Times New Roman" pitchFamily="18" charset="0"/>
                        </a:rPr>
                        <a:t>55</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accent2"/>
                          </a:solidFill>
                          <a:effectLst/>
                          <a:latin typeface="Trebuchet MS" pitchFamily="34" charset="0"/>
                          <a:cs typeface="Times New Roman" pitchFamily="18" charset="0"/>
                        </a:rPr>
                        <a:t>30</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accent2"/>
                          </a:solidFill>
                          <a:effectLst/>
                          <a:latin typeface="Trebuchet MS" pitchFamily="34" charset="0"/>
                          <a:cs typeface="Times New Roman" pitchFamily="18" charset="0"/>
                        </a:rPr>
                        <a:t>70</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accent2"/>
                          </a:solidFill>
                          <a:effectLst/>
                          <a:latin typeface="Trebuchet MS" pitchFamily="34" charset="0"/>
                          <a:cs typeface="Times New Roman" pitchFamily="18" charset="0"/>
                        </a:rPr>
                        <a:t>55</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400" b="0" i="0" u="none" strike="noStrike" cap="none" normalizeH="0" baseline="0" smtClean="0">
                        <a:ln>
                          <a:noFill/>
                        </a:ln>
                        <a:solidFill>
                          <a:schemeClr val="accent2"/>
                        </a:solidFill>
                        <a:effectLst/>
                        <a:latin typeface="Trebuchet MS"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accent2"/>
                          </a:solidFill>
                          <a:effectLst/>
                          <a:latin typeface="Trebuchet MS" pitchFamily="34" charset="0"/>
                          <a:cs typeface="Times New Roman" pitchFamily="18" charset="0"/>
                        </a:rPr>
                        <a:t>65</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accent2"/>
                          </a:solidFill>
                          <a:effectLst/>
                          <a:latin typeface="Trebuchet MS" pitchFamily="34" charset="0"/>
                          <a:cs typeface="Times New Roman" pitchFamily="18" charset="0"/>
                        </a:rPr>
                        <a:t>60</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400" b="0" i="0" u="none" strike="noStrike" cap="none" normalizeH="0" baseline="0" smtClean="0">
                        <a:ln>
                          <a:noFill/>
                        </a:ln>
                        <a:solidFill>
                          <a:schemeClr val="accent2"/>
                        </a:solidFill>
                        <a:effectLst/>
                        <a:latin typeface="Trebuchet MS"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accent2"/>
                          </a:solidFill>
                          <a:effectLst/>
                          <a:latin typeface="Trebuchet MS" pitchFamily="34" charset="0"/>
                          <a:cs typeface="Times New Roman" pitchFamily="18" charset="0"/>
                        </a:rPr>
                        <a:t>65</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accent2"/>
                          </a:solidFill>
                          <a:effectLst/>
                          <a:latin typeface="Trebuchet MS" pitchFamily="34" charset="0"/>
                          <a:cs typeface="Times New Roman" pitchFamily="18" charset="0"/>
                        </a:rPr>
                        <a:t>30</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accent2"/>
                          </a:solidFill>
                          <a:effectLst/>
                          <a:latin typeface="Trebuchet MS" pitchFamily="34" charset="0"/>
                          <a:cs typeface="Times New Roman" pitchFamily="18" charset="0"/>
                        </a:rPr>
                        <a:t>60</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accent2"/>
                          </a:solidFill>
                          <a:effectLst/>
                          <a:latin typeface="Trebuchet MS" pitchFamily="34" charset="0"/>
                          <a:cs typeface="Times New Roman" pitchFamily="18" charset="0"/>
                        </a:rPr>
                        <a:t>80</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400" b="0" i="0" u="none" strike="noStrike" cap="none" normalizeH="0" baseline="0" smtClean="0">
                        <a:ln>
                          <a:noFill/>
                        </a:ln>
                        <a:solidFill>
                          <a:schemeClr val="accent2"/>
                        </a:solidFill>
                        <a:effectLst/>
                        <a:latin typeface="Trebuchet MS"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accent2"/>
                          </a:solidFill>
                          <a:effectLst/>
                          <a:latin typeface="Trebuchet MS" pitchFamily="34" charset="0"/>
                          <a:cs typeface="Times New Roman" pitchFamily="18" charset="0"/>
                        </a:rPr>
                        <a:t>60</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accent2"/>
                          </a:solidFill>
                          <a:effectLst/>
                          <a:latin typeface="Trebuchet MS" pitchFamily="34" charset="0"/>
                          <a:cs typeface="Times New Roman" pitchFamily="18" charset="0"/>
                        </a:rPr>
                        <a:t>85</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400" b="0" i="0" u="none" strike="noStrike" cap="none" normalizeH="0" baseline="0" smtClean="0">
                        <a:ln>
                          <a:noFill/>
                        </a:ln>
                        <a:solidFill>
                          <a:schemeClr val="accent2"/>
                        </a:solidFill>
                        <a:effectLst/>
                        <a:latin typeface="Trebuchet MS"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accent2"/>
                          </a:solidFill>
                          <a:effectLst/>
                          <a:latin typeface="Trebuchet MS" pitchFamily="34" charset="0"/>
                          <a:cs typeface="Times New Roman" pitchFamily="18" charset="0"/>
                        </a:rPr>
                        <a:t>70</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accent2"/>
                          </a:solidFill>
                          <a:effectLst/>
                          <a:latin typeface="Trebuchet MS" pitchFamily="34" charset="0"/>
                          <a:cs typeface="Times New Roman" pitchFamily="18" charset="0"/>
                        </a:rPr>
                        <a:t>30</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255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accent2"/>
                          </a:solidFill>
                          <a:effectLst/>
                          <a:latin typeface="Trebuchet MS" pitchFamily="34" charset="0"/>
                          <a:cs typeface="Times New Roman" pitchFamily="18" charset="0"/>
                        </a:rPr>
                        <a:t>60</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accent2"/>
                          </a:solidFill>
                          <a:effectLst/>
                          <a:latin typeface="Trebuchet MS" pitchFamily="34" charset="0"/>
                          <a:cs typeface="Times New Roman" pitchFamily="18" charset="0"/>
                        </a:rPr>
                        <a:t>65</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400" b="0" i="0" u="none" strike="noStrike" cap="none" normalizeH="0" baseline="0" smtClean="0">
                        <a:ln>
                          <a:noFill/>
                        </a:ln>
                        <a:solidFill>
                          <a:schemeClr val="accent2"/>
                        </a:solidFill>
                        <a:effectLst/>
                        <a:latin typeface="Trebuchet MS"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accent2"/>
                          </a:solidFill>
                          <a:effectLst/>
                          <a:latin typeface="Trebuchet MS" pitchFamily="34" charset="0"/>
                          <a:cs typeface="Times New Roman" pitchFamily="18" charset="0"/>
                        </a:rPr>
                        <a:t>70</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accent2"/>
                          </a:solidFill>
                          <a:effectLst/>
                          <a:latin typeface="Trebuchet MS" pitchFamily="34" charset="0"/>
                          <a:cs typeface="Times New Roman" pitchFamily="18" charset="0"/>
                        </a:rPr>
                        <a:t>65</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400" b="0" i="0" u="none" strike="noStrike" cap="none" normalizeH="0" baseline="0" smtClean="0">
                        <a:ln>
                          <a:noFill/>
                        </a:ln>
                        <a:solidFill>
                          <a:schemeClr val="accent2"/>
                        </a:solidFill>
                        <a:effectLst/>
                        <a:latin typeface="Trebuchet MS"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accent2"/>
                          </a:solidFill>
                          <a:effectLst/>
                          <a:latin typeface="Trebuchet MS" pitchFamily="34" charset="0"/>
                          <a:cs typeface="Times New Roman" pitchFamily="18" charset="0"/>
                        </a:rPr>
                        <a:t>55</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accent2"/>
                          </a:solidFill>
                          <a:effectLst/>
                          <a:latin typeface="Trebuchet MS" pitchFamily="34" charset="0"/>
                          <a:cs typeface="Times New Roman" pitchFamily="18" charset="0"/>
                        </a:rPr>
                        <a:t>55</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accent2"/>
                          </a:solidFill>
                          <a:effectLst/>
                          <a:latin typeface="Trebuchet MS" pitchFamily="34" charset="0"/>
                          <a:cs typeface="Times New Roman" pitchFamily="18" charset="0"/>
                        </a:rPr>
                        <a:t>60</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accent2"/>
                          </a:solidFill>
                          <a:effectLst/>
                          <a:latin typeface="Trebuchet MS" pitchFamily="34" charset="0"/>
                          <a:cs typeface="Times New Roman" pitchFamily="18" charset="0"/>
                        </a:rPr>
                        <a:t>70</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400" b="0" i="0" u="none" strike="noStrike" cap="none" normalizeH="0" baseline="0" smtClean="0">
                        <a:ln>
                          <a:noFill/>
                        </a:ln>
                        <a:solidFill>
                          <a:schemeClr val="accent2"/>
                        </a:solidFill>
                        <a:effectLst/>
                        <a:latin typeface="Trebuchet MS"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accent2"/>
                          </a:solidFill>
                          <a:effectLst/>
                          <a:latin typeface="Trebuchet MS" pitchFamily="34" charset="0"/>
                          <a:cs typeface="Times New Roman" pitchFamily="18" charset="0"/>
                        </a:rPr>
                        <a:t>65</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accent2"/>
                          </a:solidFill>
                          <a:effectLst/>
                          <a:latin typeface="Trebuchet MS" pitchFamily="34" charset="0"/>
                          <a:cs typeface="Times New Roman" pitchFamily="18" charset="0"/>
                        </a:rPr>
                        <a:t>70</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400" b="0" i="0" u="none" strike="noStrike" cap="none" normalizeH="0" baseline="0" smtClean="0">
                        <a:ln>
                          <a:noFill/>
                        </a:ln>
                        <a:solidFill>
                          <a:schemeClr val="accent2"/>
                        </a:solidFill>
                        <a:effectLst/>
                        <a:latin typeface="Trebuchet MS"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accent2"/>
                          </a:solidFill>
                          <a:effectLst/>
                          <a:latin typeface="Trebuchet MS" pitchFamily="34" charset="0"/>
                          <a:cs typeface="Times New Roman" pitchFamily="18" charset="0"/>
                        </a:rPr>
                        <a:t>55</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accent2"/>
                          </a:solidFill>
                          <a:effectLst/>
                          <a:latin typeface="Trebuchet MS" pitchFamily="34" charset="0"/>
                          <a:cs typeface="Times New Roman" pitchFamily="18" charset="0"/>
                        </a:rPr>
                        <a:t>35</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accent2"/>
                          </a:solidFill>
                          <a:effectLst/>
                          <a:latin typeface="Trebuchet MS" pitchFamily="34" charset="0"/>
                          <a:cs typeface="Times New Roman" pitchFamily="18" charset="0"/>
                        </a:rPr>
                        <a:t>55</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accent2"/>
                          </a:solidFill>
                          <a:effectLst/>
                          <a:latin typeface="Trebuchet MS" pitchFamily="34" charset="0"/>
                          <a:cs typeface="Times New Roman" pitchFamily="18" charset="0"/>
                        </a:rPr>
                        <a:t>75</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400" b="0" i="0" u="none" strike="noStrike" cap="none" normalizeH="0" baseline="0" smtClean="0">
                        <a:ln>
                          <a:noFill/>
                        </a:ln>
                        <a:solidFill>
                          <a:schemeClr val="accent2"/>
                        </a:solidFill>
                        <a:effectLst/>
                        <a:latin typeface="Trebuchet MS"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accent2"/>
                          </a:solidFill>
                          <a:effectLst/>
                          <a:latin typeface="Trebuchet MS" pitchFamily="34" charset="0"/>
                          <a:cs typeface="Times New Roman" pitchFamily="18" charset="0"/>
                        </a:rPr>
                        <a:t>60</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accent2"/>
                          </a:solidFill>
                          <a:effectLst/>
                          <a:latin typeface="Trebuchet MS" pitchFamily="34" charset="0"/>
                          <a:cs typeface="Times New Roman" pitchFamily="18" charset="0"/>
                        </a:rPr>
                        <a:t>70</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400" b="0" i="0" u="none" strike="noStrike" cap="none" normalizeH="0" baseline="0" smtClean="0">
                        <a:ln>
                          <a:noFill/>
                        </a:ln>
                        <a:solidFill>
                          <a:schemeClr val="accent2"/>
                        </a:solidFill>
                        <a:effectLst/>
                        <a:latin typeface="Trebuchet MS"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accent2"/>
                          </a:solidFill>
                          <a:effectLst/>
                          <a:latin typeface="Trebuchet MS" pitchFamily="34" charset="0"/>
                          <a:cs typeface="Times New Roman" pitchFamily="18" charset="0"/>
                        </a:rPr>
                        <a:t>60</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accent2"/>
                          </a:solidFill>
                          <a:effectLst/>
                          <a:latin typeface="Trebuchet MS" pitchFamily="34" charset="0"/>
                          <a:cs typeface="Times New Roman" pitchFamily="18" charset="0"/>
                        </a:rPr>
                        <a:t>20</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accent2"/>
                          </a:solidFill>
                          <a:effectLst/>
                          <a:latin typeface="Trebuchet MS" pitchFamily="34" charset="0"/>
                          <a:cs typeface="Times New Roman" pitchFamily="18" charset="0"/>
                        </a:rPr>
                        <a:t>60</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accent2"/>
                          </a:solidFill>
                          <a:effectLst/>
                          <a:latin typeface="Trebuchet MS" pitchFamily="34" charset="0"/>
                          <a:cs typeface="Times New Roman" pitchFamily="18" charset="0"/>
                        </a:rPr>
                        <a:t>75</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400" b="0" i="0" u="none" strike="noStrike" cap="none" normalizeH="0" baseline="0" smtClean="0">
                        <a:ln>
                          <a:noFill/>
                        </a:ln>
                        <a:solidFill>
                          <a:schemeClr val="accent2"/>
                        </a:solidFill>
                        <a:effectLst/>
                        <a:latin typeface="Trebuchet MS"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accent2"/>
                          </a:solidFill>
                          <a:effectLst/>
                          <a:latin typeface="Trebuchet MS" pitchFamily="34" charset="0"/>
                          <a:cs typeface="Times New Roman" pitchFamily="18" charset="0"/>
                        </a:rPr>
                        <a:t>60</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accent2"/>
                          </a:solidFill>
                          <a:effectLst/>
                          <a:latin typeface="Trebuchet MS" pitchFamily="34" charset="0"/>
                          <a:cs typeface="Times New Roman" pitchFamily="18" charset="0"/>
                        </a:rPr>
                        <a:t>80</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400" b="0" i="0" u="none" strike="noStrike" cap="none" normalizeH="0" baseline="0" smtClean="0">
                        <a:ln>
                          <a:noFill/>
                        </a:ln>
                        <a:solidFill>
                          <a:schemeClr val="accent2"/>
                        </a:solidFill>
                        <a:effectLst/>
                        <a:latin typeface="Trebuchet MS"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accent2"/>
                          </a:solidFill>
                          <a:effectLst/>
                          <a:latin typeface="Trebuchet MS" pitchFamily="34" charset="0"/>
                          <a:cs typeface="Times New Roman" pitchFamily="18" charset="0"/>
                        </a:rPr>
                        <a:t>50</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accent2"/>
                          </a:solidFill>
                          <a:effectLst/>
                          <a:latin typeface="Trebuchet MS" pitchFamily="34" charset="0"/>
                          <a:cs typeface="Times New Roman" pitchFamily="18" charset="0"/>
                        </a:rPr>
                        <a:t>45</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255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accent2"/>
                          </a:solidFill>
                          <a:effectLst/>
                          <a:latin typeface="Trebuchet MS" pitchFamily="34" charset="0"/>
                          <a:cs typeface="Times New Roman" pitchFamily="18" charset="0"/>
                        </a:rPr>
                        <a:t>55</a:t>
                      </a:r>
                    </a:p>
                  </a:txBody>
                  <a:tcPr horzOverflow="overflow">
                    <a:lnL w="285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accent2"/>
                          </a:solidFill>
                          <a:effectLst/>
                          <a:latin typeface="Trebuchet MS" pitchFamily="34" charset="0"/>
                          <a:cs typeface="Times New Roman" pitchFamily="18" charset="0"/>
                        </a:rPr>
                        <a:t>65</a:t>
                      </a:r>
                    </a:p>
                  </a:txBody>
                  <a:tcPr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400" b="0" i="0" u="none" strike="noStrike" cap="none" normalizeH="0" baseline="0" smtClean="0">
                        <a:ln>
                          <a:noFill/>
                        </a:ln>
                        <a:solidFill>
                          <a:schemeClr val="accent2"/>
                        </a:solidFill>
                        <a:effectLst/>
                        <a:latin typeface="Trebuchet MS"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accent2"/>
                          </a:solidFill>
                          <a:effectLst/>
                          <a:latin typeface="Trebuchet MS" pitchFamily="34" charset="0"/>
                          <a:cs typeface="Times New Roman" pitchFamily="18" charset="0"/>
                        </a:rPr>
                        <a:t>50</a:t>
                      </a:r>
                    </a:p>
                  </a:txBody>
                  <a:tcPr horzOverflow="overflow">
                    <a:lnL w="285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accent2"/>
                          </a:solidFill>
                          <a:effectLst/>
                          <a:latin typeface="Trebuchet MS" pitchFamily="34" charset="0"/>
                          <a:cs typeface="Times New Roman" pitchFamily="18" charset="0"/>
                        </a:rPr>
                        <a:t>60</a:t>
                      </a:r>
                    </a:p>
                  </a:txBody>
                  <a:tcPr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400" b="0" i="0" u="none" strike="noStrike" cap="none" normalizeH="0" baseline="0" smtClean="0">
                        <a:ln>
                          <a:noFill/>
                        </a:ln>
                        <a:solidFill>
                          <a:schemeClr val="accent2"/>
                        </a:solidFill>
                        <a:effectLst/>
                        <a:latin typeface="Trebuchet MS"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accent2"/>
                          </a:solidFill>
                          <a:effectLst/>
                          <a:latin typeface="Trebuchet MS" pitchFamily="34" charset="0"/>
                          <a:cs typeface="Times New Roman" pitchFamily="18" charset="0"/>
                        </a:rPr>
                        <a:t>50</a:t>
                      </a:r>
                    </a:p>
                  </a:txBody>
                  <a:tcPr horzOverflow="overflow">
                    <a:lnL w="285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accent2"/>
                          </a:solidFill>
                          <a:effectLst/>
                          <a:latin typeface="Trebuchet MS" pitchFamily="34" charset="0"/>
                          <a:cs typeface="Times New Roman" pitchFamily="18" charset="0"/>
                        </a:rPr>
                        <a:t>40</a:t>
                      </a:r>
                    </a:p>
                  </a:txBody>
                  <a:tcPr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r>
              <a:tr h="2540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smtClean="0">
                          <a:ln>
                            <a:noFill/>
                          </a:ln>
                          <a:solidFill>
                            <a:schemeClr val="accent2"/>
                          </a:solidFill>
                          <a:effectLst/>
                          <a:latin typeface="Trebuchet MS" pitchFamily="34" charset="0"/>
                          <a:cs typeface="Times New Roman" pitchFamily="18" charset="0"/>
                        </a:rPr>
                        <a:t>Mean None = 63.75</a:t>
                      </a:r>
                      <a:r>
                        <a:rPr kumimoji="0" lang="en-GB" sz="1400" b="0" i="0" u="none" strike="noStrike" cap="none" normalizeH="0" baseline="0" smtClean="0">
                          <a:ln>
                            <a:noFill/>
                          </a:ln>
                          <a:solidFill>
                            <a:schemeClr val="accent2"/>
                          </a:solidFill>
                          <a:effectLst/>
                          <a:latin typeface="Trebuchet MS" pitchFamily="34" charset="0"/>
                        </a:rPr>
                        <a:t> </a:t>
                      </a:r>
                    </a:p>
                  </a:txBody>
                  <a:tcPr horzOverflow="overflow">
                    <a:lnL cap="flat">
                      <a:noFill/>
                    </a:lnL>
                    <a:lnR>
                      <a:noFill/>
                    </a:lnR>
                    <a:lnT w="28575" cap="flat" cmpd="sng" algn="ctr">
                      <a:solidFill>
                        <a:schemeClr val="tx1"/>
                      </a:solidFill>
                      <a:prstDash val="solid"/>
                      <a:round/>
                      <a:headEnd type="none" w="med" len="med"/>
                      <a:tailEnd type="none" w="med" len="med"/>
                    </a:lnT>
                    <a:lnB cap="flat">
                      <a:noFill/>
                    </a:lnB>
                    <a:lnTlToBr>
                      <a:noFill/>
                    </a:lnTlToBr>
                    <a:lnBlToTr>
                      <a:noFill/>
                    </a:lnBlToTr>
                    <a:noFill/>
                  </a:tcPr>
                </a:tc>
                <a:tc hMerge="1">
                  <a:txBody>
                    <a:bodyPr/>
                    <a:lstStyle/>
                    <a:p>
                      <a:endParaRPr lang="en-GB"/>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400" b="0" i="0" u="none" strike="noStrike" cap="none" normalizeH="0" baseline="0" smtClean="0">
                        <a:ln>
                          <a:noFill/>
                        </a:ln>
                        <a:solidFill>
                          <a:schemeClr val="accent2"/>
                        </a:solidFill>
                        <a:effectLst/>
                        <a:latin typeface="Trebuchet MS" pitchFamily="34" charset="0"/>
                      </a:endParaRPr>
                    </a:p>
                  </a:txBody>
                  <a:tcPr horzOverflow="overflow">
                    <a:lnL>
                      <a:noFill/>
                    </a:lnL>
                    <a:lnR>
                      <a:noFill/>
                    </a:lnR>
                    <a:lnT>
                      <a:noFill/>
                    </a:lnT>
                    <a:lnB cap="flat">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smtClean="0">
                          <a:ln>
                            <a:noFill/>
                          </a:ln>
                          <a:solidFill>
                            <a:schemeClr val="accent2"/>
                          </a:solidFill>
                          <a:effectLst/>
                          <a:latin typeface="Trebuchet MS" pitchFamily="34" charset="0"/>
                          <a:cs typeface="Times New Roman" pitchFamily="18" charset="0"/>
                        </a:rPr>
                        <a:t>Mean 2 Pints = 64.6875</a:t>
                      </a:r>
                      <a:r>
                        <a:rPr kumimoji="0" lang="en-GB" sz="1400" b="0" i="0" u="none" strike="noStrike" cap="none" normalizeH="0" baseline="0" smtClean="0">
                          <a:ln>
                            <a:noFill/>
                          </a:ln>
                          <a:solidFill>
                            <a:schemeClr val="accent2"/>
                          </a:solidFill>
                          <a:effectLst/>
                          <a:latin typeface="Trebuchet MS" pitchFamily="34" charset="0"/>
                        </a:rPr>
                        <a:t> </a:t>
                      </a:r>
                    </a:p>
                  </a:txBody>
                  <a:tcPr horzOverflow="overflow">
                    <a:lnL>
                      <a:noFill/>
                    </a:lnL>
                    <a:lnR>
                      <a:noFill/>
                    </a:lnR>
                    <a:lnT w="28575" cap="flat" cmpd="sng" algn="ctr">
                      <a:solidFill>
                        <a:schemeClr val="tx1"/>
                      </a:solidFill>
                      <a:prstDash val="solid"/>
                      <a:round/>
                      <a:headEnd type="none" w="med" len="med"/>
                      <a:tailEnd type="none" w="med" len="med"/>
                    </a:lnT>
                    <a:lnB cap="flat">
                      <a:noFill/>
                    </a:lnB>
                    <a:lnTlToBr>
                      <a:noFill/>
                    </a:lnTlToBr>
                    <a:lnBlToTr>
                      <a:noFill/>
                    </a:lnBlToTr>
                    <a:noFill/>
                  </a:tcPr>
                </a:tc>
                <a:tc hMerge="1">
                  <a:txBody>
                    <a:bodyPr/>
                    <a:lstStyle/>
                    <a:p>
                      <a:endParaRPr lang="en-GB"/>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400" b="0" i="0" u="none" strike="noStrike" cap="none" normalizeH="0" baseline="0" smtClean="0">
                        <a:ln>
                          <a:noFill/>
                        </a:ln>
                        <a:solidFill>
                          <a:schemeClr val="accent2"/>
                        </a:solidFill>
                        <a:effectLst/>
                        <a:latin typeface="Trebuchet MS" pitchFamily="34" charset="0"/>
                      </a:endParaRPr>
                    </a:p>
                  </a:txBody>
                  <a:tcPr horzOverflow="overflow">
                    <a:lnL>
                      <a:noFill/>
                    </a:lnL>
                    <a:lnR>
                      <a:noFill/>
                    </a:lnR>
                    <a:lnT>
                      <a:noFill/>
                    </a:lnT>
                    <a:lnB cap="flat">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smtClean="0">
                          <a:ln>
                            <a:noFill/>
                          </a:ln>
                          <a:solidFill>
                            <a:schemeClr val="accent2"/>
                          </a:solidFill>
                          <a:effectLst/>
                          <a:latin typeface="Trebuchet MS" pitchFamily="34" charset="0"/>
                          <a:cs typeface="Times New Roman" pitchFamily="18" charset="0"/>
                        </a:rPr>
                        <a:t>Mean 4 Pints = 46.5625</a:t>
                      </a:r>
                      <a:r>
                        <a:rPr kumimoji="0" lang="en-GB" sz="1400" b="0" i="0" u="none" strike="noStrike" cap="none" normalizeH="0" baseline="0" dirty="0" smtClean="0">
                          <a:ln>
                            <a:noFill/>
                          </a:ln>
                          <a:solidFill>
                            <a:schemeClr val="accent2"/>
                          </a:solidFill>
                          <a:effectLst/>
                          <a:latin typeface="Trebuchet MS" pitchFamily="34" charset="0"/>
                        </a:rPr>
                        <a:t> </a:t>
                      </a:r>
                    </a:p>
                  </a:txBody>
                  <a:tcPr horzOverflow="overflow">
                    <a:lnL>
                      <a:noFill/>
                    </a:lnL>
                    <a:lnR cap="flat">
                      <a:noFill/>
                    </a:lnR>
                    <a:lnT w="28575" cap="flat" cmpd="sng" algn="ctr">
                      <a:solidFill>
                        <a:schemeClr val="tx1"/>
                      </a:solidFill>
                      <a:prstDash val="solid"/>
                      <a:round/>
                      <a:headEnd type="none" w="med" len="med"/>
                      <a:tailEnd type="none" w="med" len="med"/>
                    </a:lnT>
                    <a:lnB cap="flat">
                      <a:noFill/>
                    </a:lnB>
                    <a:lnTlToBr>
                      <a:noFill/>
                    </a:lnTlToBr>
                    <a:lnBlToTr>
                      <a:noFill/>
                    </a:lnBlToTr>
                    <a:noFill/>
                  </a:tcPr>
                </a:tc>
                <a:tc hMerge="1">
                  <a:txBody>
                    <a:bodyPr/>
                    <a:lstStyle/>
                    <a:p>
                      <a:endParaRPr lang="en-GB"/>
                    </a:p>
                  </a:txBody>
                  <a:tcPr/>
                </a:tc>
              </a:tr>
            </a:tbl>
          </a:graphicData>
        </a:graphic>
      </p:graphicFrame>
      <p:graphicFrame>
        <p:nvGraphicFramePr>
          <p:cNvPr id="176228" name="Object 100"/>
          <p:cNvGraphicFramePr>
            <a:graphicFrameLocks noChangeAspect="1"/>
          </p:cNvGraphicFramePr>
          <p:nvPr/>
        </p:nvGraphicFramePr>
        <p:xfrm>
          <a:off x="1477963" y="4632325"/>
          <a:ext cx="7394575" cy="1481138"/>
        </p:xfrm>
        <a:graphic>
          <a:graphicData uri="http://schemas.openxmlformats.org/presentationml/2006/ole">
            <p:oleObj spid="_x0000_s4113" name="Equation" r:id="rId5" imgW="4584600" imgH="91440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76130"/>
                                        </p:tgtEl>
                                        <p:attrNameLst>
                                          <p:attrName>style.visibility</p:attrName>
                                        </p:attrNameLst>
                                      </p:cBhvr>
                                      <p:to>
                                        <p:strVal val="visible"/>
                                      </p:to>
                                    </p:set>
                                    <p:animEffect transition="in" filter="dissolve">
                                      <p:cBhvr>
                                        <p:cTn id="7" dur="500"/>
                                        <p:tgtEl>
                                          <p:spTgt spid="176130"/>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528" fill="hold" nodeType="clickEffect">
                                  <p:stCondLst>
                                    <p:cond delay="0"/>
                                  </p:stCondLst>
                                  <p:childTnLst>
                                    <p:set>
                                      <p:cBhvr>
                                        <p:cTn id="11" dur="1" fill="hold">
                                          <p:stCondLst>
                                            <p:cond delay="0"/>
                                          </p:stCondLst>
                                        </p:cTn>
                                        <p:tgtEl>
                                          <p:spTgt spid="176229"/>
                                        </p:tgtEl>
                                        <p:attrNameLst>
                                          <p:attrName>style.visibility</p:attrName>
                                        </p:attrNameLst>
                                      </p:cBhvr>
                                      <p:to>
                                        <p:strVal val="visible"/>
                                      </p:to>
                                    </p:set>
                                    <p:anim calcmode="lin" valueType="num">
                                      <p:cBhvr>
                                        <p:cTn id="12" dur="500" fill="hold"/>
                                        <p:tgtEl>
                                          <p:spTgt spid="176229"/>
                                        </p:tgtEl>
                                        <p:attrNameLst>
                                          <p:attrName>ppt_w</p:attrName>
                                        </p:attrNameLst>
                                      </p:cBhvr>
                                      <p:tavLst>
                                        <p:tav tm="0">
                                          <p:val>
                                            <p:fltVal val="0"/>
                                          </p:val>
                                        </p:tav>
                                        <p:tav tm="100000">
                                          <p:val>
                                            <p:strVal val="#ppt_w"/>
                                          </p:val>
                                        </p:tav>
                                      </p:tavLst>
                                    </p:anim>
                                    <p:anim calcmode="lin" valueType="num">
                                      <p:cBhvr>
                                        <p:cTn id="13" dur="500" fill="hold"/>
                                        <p:tgtEl>
                                          <p:spTgt spid="176229"/>
                                        </p:tgtEl>
                                        <p:attrNameLst>
                                          <p:attrName>ppt_h</p:attrName>
                                        </p:attrNameLst>
                                      </p:cBhvr>
                                      <p:tavLst>
                                        <p:tav tm="0">
                                          <p:val>
                                            <p:fltVal val="0"/>
                                          </p:val>
                                        </p:tav>
                                        <p:tav tm="100000">
                                          <p:val>
                                            <p:strVal val="#ppt_h"/>
                                          </p:val>
                                        </p:tav>
                                      </p:tavLst>
                                    </p:anim>
                                    <p:anim calcmode="lin" valueType="num">
                                      <p:cBhvr>
                                        <p:cTn id="14" dur="500" fill="hold"/>
                                        <p:tgtEl>
                                          <p:spTgt spid="176229"/>
                                        </p:tgtEl>
                                        <p:attrNameLst>
                                          <p:attrName>ppt_x</p:attrName>
                                        </p:attrNameLst>
                                      </p:cBhvr>
                                      <p:tavLst>
                                        <p:tav tm="0">
                                          <p:val>
                                            <p:fltVal val="0.5"/>
                                          </p:val>
                                        </p:tav>
                                        <p:tav tm="100000">
                                          <p:val>
                                            <p:strVal val="#ppt_x"/>
                                          </p:val>
                                        </p:tav>
                                      </p:tavLst>
                                    </p:anim>
                                    <p:anim calcmode="lin" valueType="num">
                                      <p:cBhvr>
                                        <p:cTn id="15" dur="500" fill="hold"/>
                                        <p:tgtEl>
                                          <p:spTgt spid="176229"/>
                                        </p:tgtEl>
                                        <p:attrNameLst>
                                          <p:attrName>ppt_y</p:attrName>
                                        </p:attrNameLst>
                                      </p:cBhvr>
                                      <p:tavLst>
                                        <p:tav tm="0">
                                          <p:val>
                                            <p:fltVal val="0.5"/>
                                          </p:val>
                                        </p:tav>
                                        <p:tav tm="100000">
                                          <p:val>
                                            <p:strVal val="#ppt_y"/>
                                          </p:val>
                                        </p:tav>
                                      </p:tavLst>
                                    </p:anim>
                                  </p:childTnLst>
                                </p:cTn>
                              </p:par>
                            </p:childTnLst>
                          </p:cTn>
                        </p:par>
                        <p:par>
                          <p:cTn id="16" fill="hold">
                            <p:stCondLst>
                              <p:cond delay="500"/>
                            </p:stCondLst>
                            <p:childTnLst>
                              <p:par>
                                <p:cTn id="17" presetID="23" presetClass="entr" presetSubtype="528" fill="hold" nodeType="afterEffect">
                                  <p:stCondLst>
                                    <p:cond delay="2000"/>
                                  </p:stCondLst>
                                  <p:childTnLst>
                                    <p:set>
                                      <p:cBhvr>
                                        <p:cTn id="18" dur="1" fill="hold">
                                          <p:stCondLst>
                                            <p:cond delay="0"/>
                                          </p:stCondLst>
                                        </p:cTn>
                                        <p:tgtEl>
                                          <p:spTgt spid="176131"/>
                                        </p:tgtEl>
                                        <p:attrNameLst>
                                          <p:attrName>style.visibility</p:attrName>
                                        </p:attrNameLst>
                                      </p:cBhvr>
                                      <p:to>
                                        <p:strVal val="visible"/>
                                      </p:to>
                                    </p:set>
                                    <p:anim calcmode="lin" valueType="num">
                                      <p:cBhvr>
                                        <p:cTn id="19" dur="500" fill="hold"/>
                                        <p:tgtEl>
                                          <p:spTgt spid="176131"/>
                                        </p:tgtEl>
                                        <p:attrNameLst>
                                          <p:attrName>ppt_w</p:attrName>
                                        </p:attrNameLst>
                                      </p:cBhvr>
                                      <p:tavLst>
                                        <p:tav tm="0">
                                          <p:val>
                                            <p:fltVal val="0"/>
                                          </p:val>
                                        </p:tav>
                                        <p:tav tm="100000">
                                          <p:val>
                                            <p:strVal val="#ppt_w"/>
                                          </p:val>
                                        </p:tav>
                                      </p:tavLst>
                                    </p:anim>
                                    <p:anim calcmode="lin" valueType="num">
                                      <p:cBhvr>
                                        <p:cTn id="20" dur="500" fill="hold"/>
                                        <p:tgtEl>
                                          <p:spTgt spid="176131"/>
                                        </p:tgtEl>
                                        <p:attrNameLst>
                                          <p:attrName>ppt_h</p:attrName>
                                        </p:attrNameLst>
                                      </p:cBhvr>
                                      <p:tavLst>
                                        <p:tav tm="0">
                                          <p:val>
                                            <p:fltVal val="0"/>
                                          </p:val>
                                        </p:tav>
                                        <p:tav tm="100000">
                                          <p:val>
                                            <p:strVal val="#ppt_h"/>
                                          </p:val>
                                        </p:tav>
                                      </p:tavLst>
                                    </p:anim>
                                    <p:anim calcmode="lin" valueType="num">
                                      <p:cBhvr>
                                        <p:cTn id="21" dur="500" fill="hold"/>
                                        <p:tgtEl>
                                          <p:spTgt spid="176131"/>
                                        </p:tgtEl>
                                        <p:attrNameLst>
                                          <p:attrName>ppt_x</p:attrName>
                                        </p:attrNameLst>
                                      </p:cBhvr>
                                      <p:tavLst>
                                        <p:tav tm="0">
                                          <p:val>
                                            <p:fltVal val="0.5"/>
                                          </p:val>
                                        </p:tav>
                                        <p:tav tm="100000">
                                          <p:val>
                                            <p:strVal val="#ppt_x"/>
                                          </p:val>
                                        </p:tav>
                                      </p:tavLst>
                                    </p:anim>
                                    <p:anim calcmode="lin" valueType="num">
                                      <p:cBhvr>
                                        <p:cTn id="22" dur="500" fill="hold"/>
                                        <p:tgtEl>
                                          <p:spTgt spid="176131"/>
                                        </p:tgtEl>
                                        <p:attrNameLst>
                                          <p:attrName>ppt_y</p:attrName>
                                        </p:attrNameLst>
                                      </p:cBhvr>
                                      <p:tavLst>
                                        <p:tav tm="0">
                                          <p:val>
                                            <p:fltVal val="0.5"/>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528" fill="hold" nodeType="clickEffect">
                                  <p:stCondLst>
                                    <p:cond delay="0"/>
                                  </p:stCondLst>
                                  <p:childTnLst>
                                    <p:set>
                                      <p:cBhvr>
                                        <p:cTn id="26" dur="1" fill="hold">
                                          <p:stCondLst>
                                            <p:cond delay="0"/>
                                          </p:stCondLst>
                                        </p:cTn>
                                        <p:tgtEl>
                                          <p:spTgt spid="176228"/>
                                        </p:tgtEl>
                                        <p:attrNameLst>
                                          <p:attrName>style.visibility</p:attrName>
                                        </p:attrNameLst>
                                      </p:cBhvr>
                                      <p:to>
                                        <p:strVal val="visible"/>
                                      </p:to>
                                    </p:set>
                                    <p:anim calcmode="lin" valueType="num">
                                      <p:cBhvr>
                                        <p:cTn id="27" dur="500" fill="hold"/>
                                        <p:tgtEl>
                                          <p:spTgt spid="176228"/>
                                        </p:tgtEl>
                                        <p:attrNameLst>
                                          <p:attrName>ppt_w</p:attrName>
                                        </p:attrNameLst>
                                      </p:cBhvr>
                                      <p:tavLst>
                                        <p:tav tm="0">
                                          <p:val>
                                            <p:fltVal val="0"/>
                                          </p:val>
                                        </p:tav>
                                        <p:tav tm="100000">
                                          <p:val>
                                            <p:strVal val="#ppt_w"/>
                                          </p:val>
                                        </p:tav>
                                      </p:tavLst>
                                    </p:anim>
                                    <p:anim calcmode="lin" valueType="num">
                                      <p:cBhvr>
                                        <p:cTn id="28" dur="500" fill="hold"/>
                                        <p:tgtEl>
                                          <p:spTgt spid="176228"/>
                                        </p:tgtEl>
                                        <p:attrNameLst>
                                          <p:attrName>ppt_h</p:attrName>
                                        </p:attrNameLst>
                                      </p:cBhvr>
                                      <p:tavLst>
                                        <p:tav tm="0">
                                          <p:val>
                                            <p:fltVal val="0"/>
                                          </p:val>
                                        </p:tav>
                                        <p:tav tm="100000">
                                          <p:val>
                                            <p:strVal val="#ppt_h"/>
                                          </p:val>
                                        </p:tav>
                                      </p:tavLst>
                                    </p:anim>
                                    <p:anim calcmode="lin" valueType="num">
                                      <p:cBhvr>
                                        <p:cTn id="29" dur="500" fill="hold"/>
                                        <p:tgtEl>
                                          <p:spTgt spid="176228"/>
                                        </p:tgtEl>
                                        <p:attrNameLst>
                                          <p:attrName>ppt_x</p:attrName>
                                        </p:attrNameLst>
                                      </p:cBhvr>
                                      <p:tavLst>
                                        <p:tav tm="0">
                                          <p:val>
                                            <p:fltVal val="0.5"/>
                                          </p:val>
                                        </p:tav>
                                        <p:tav tm="100000">
                                          <p:val>
                                            <p:strVal val="#ppt_x"/>
                                          </p:val>
                                        </p:tav>
                                      </p:tavLst>
                                    </p:anim>
                                    <p:anim calcmode="lin" valueType="num">
                                      <p:cBhvr>
                                        <p:cTn id="30" dur="500" fill="hold"/>
                                        <p:tgtEl>
                                          <p:spTgt spid="17622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0"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Slide </a:t>
            </a:r>
            <a:fld id="{181ED1C0-F4A9-40BA-A25B-169B286CC348}" type="slidenum">
              <a:rPr lang="en-US"/>
              <a:pPr/>
              <a:t>12</a:t>
            </a:fld>
            <a:endParaRPr lang="en-US"/>
          </a:p>
        </p:txBody>
      </p:sp>
      <p:sp>
        <p:nvSpPr>
          <p:cNvPr id="178178" name="Rectangle 2"/>
          <p:cNvSpPr>
            <a:spLocks noGrp="1" noChangeArrowheads="1"/>
          </p:cNvSpPr>
          <p:nvPr>
            <p:ph type="title"/>
          </p:nvPr>
        </p:nvSpPr>
        <p:spPr>
          <a:xfrm>
            <a:off x="1231900" y="304800"/>
            <a:ext cx="7194550" cy="1143000"/>
          </a:xfrm>
        </p:spPr>
        <p:txBody>
          <a:bodyPr/>
          <a:lstStyle/>
          <a:p>
            <a:r>
              <a:rPr lang="en-GB" dirty="0"/>
              <a:t>Step 2c: Calculate </a:t>
            </a:r>
            <a:r>
              <a:rPr lang="en-GB" dirty="0" err="1"/>
              <a:t>SS</a:t>
            </a:r>
            <a:r>
              <a:rPr lang="en-GB" i="1" baseline="-25000" dirty="0" err="1"/>
              <a:t>A</a:t>
            </a:r>
            <a:r>
              <a:rPr lang="en-GB" baseline="-25000" dirty="0"/>
              <a:t> </a:t>
            </a:r>
            <a:r>
              <a:rPr lang="en-GB" baseline="-25000" dirty="0">
                <a:sym typeface="Symbol" pitchFamily="18" charset="2"/>
              </a:rPr>
              <a:t> </a:t>
            </a:r>
            <a:r>
              <a:rPr lang="en-GB" i="1" baseline="-25000" dirty="0">
                <a:sym typeface="Symbol" pitchFamily="18" charset="2"/>
              </a:rPr>
              <a:t>B</a:t>
            </a:r>
            <a:endParaRPr lang="en-GB" i="1" baseline="-25000" dirty="0"/>
          </a:p>
        </p:txBody>
      </p:sp>
      <p:graphicFrame>
        <p:nvGraphicFramePr>
          <p:cNvPr id="178179" name="Object 3"/>
          <p:cNvGraphicFramePr>
            <a:graphicFrameLocks noChangeAspect="1"/>
          </p:cNvGraphicFramePr>
          <p:nvPr/>
        </p:nvGraphicFramePr>
        <p:xfrm>
          <a:off x="1719263" y="1846263"/>
          <a:ext cx="6770687" cy="1006475"/>
        </p:xfrm>
        <a:graphic>
          <a:graphicData uri="http://schemas.openxmlformats.org/presentationml/2006/ole">
            <p:oleObj spid="_x0000_s5136" name="Equation" r:id="rId4" imgW="1536480" imgH="228600" progId="Equation.DSMT4">
              <p:embed/>
            </p:oleObj>
          </a:graphicData>
        </a:graphic>
      </p:graphicFrame>
      <p:graphicFrame>
        <p:nvGraphicFramePr>
          <p:cNvPr id="178180" name="Object 4"/>
          <p:cNvGraphicFramePr>
            <a:graphicFrameLocks noChangeAspect="1"/>
          </p:cNvGraphicFramePr>
          <p:nvPr/>
        </p:nvGraphicFramePr>
        <p:xfrm>
          <a:off x="1504950" y="3459163"/>
          <a:ext cx="7188200" cy="1973262"/>
        </p:xfrm>
        <a:graphic>
          <a:graphicData uri="http://schemas.openxmlformats.org/presentationml/2006/ole">
            <p:oleObj spid="_x0000_s5137" name="Equation" r:id="rId5" imgW="2349360" imgH="64764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78178"/>
                                        </p:tgtEl>
                                        <p:attrNameLst>
                                          <p:attrName>style.visibility</p:attrName>
                                        </p:attrNameLst>
                                      </p:cBhvr>
                                      <p:to>
                                        <p:strVal val="visible"/>
                                      </p:to>
                                    </p:set>
                                    <p:animEffect transition="in" filter="dissolve">
                                      <p:cBhvr>
                                        <p:cTn id="7" dur="500"/>
                                        <p:tgtEl>
                                          <p:spTgt spid="178178"/>
                                        </p:tgtEl>
                                      </p:cBhvr>
                                    </p:animEffect>
                                  </p:childTnLst>
                                </p:cTn>
                              </p:par>
                            </p:childTnLst>
                          </p:cTn>
                        </p:par>
                        <p:par>
                          <p:cTn id="8" fill="hold">
                            <p:stCondLst>
                              <p:cond delay="500"/>
                            </p:stCondLst>
                            <p:childTnLst>
                              <p:par>
                                <p:cTn id="9" presetID="23" presetClass="entr" presetSubtype="528" fill="hold" nodeType="afterEffect">
                                  <p:stCondLst>
                                    <p:cond delay="4000"/>
                                  </p:stCondLst>
                                  <p:childTnLst>
                                    <p:set>
                                      <p:cBhvr>
                                        <p:cTn id="10" dur="1" fill="hold">
                                          <p:stCondLst>
                                            <p:cond delay="0"/>
                                          </p:stCondLst>
                                        </p:cTn>
                                        <p:tgtEl>
                                          <p:spTgt spid="178179"/>
                                        </p:tgtEl>
                                        <p:attrNameLst>
                                          <p:attrName>style.visibility</p:attrName>
                                        </p:attrNameLst>
                                      </p:cBhvr>
                                      <p:to>
                                        <p:strVal val="visible"/>
                                      </p:to>
                                    </p:set>
                                    <p:anim calcmode="lin" valueType="num">
                                      <p:cBhvr>
                                        <p:cTn id="11" dur="500" fill="hold"/>
                                        <p:tgtEl>
                                          <p:spTgt spid="178179"/>
                                        </p:tgtEl>
                                        <p:attrNameLst>
                                          <p:attrName>ppt_w</p:attrName>
                                        </p:attrNameLst>
                                      </p:cBhvr>
                                      <p:tavLst>
                                        <p:tav tm="0">
                                          <p:val>
                                            <p:fltVal val="0"/>
                                          </p:val>
                                        </p:tav>
                                        <p:tav tm="100000">
                                          <p:val>
                                            <p:strVal val="#ppt_w"/>
                                          </p:val>
                                        </p:tav>
                                      </p:tavLst>
                                    </p:anim>
                                    <p:anim calcmode="lin" valueType="num">
                                      <p:cBhvr>
                                        <p:cTn id="12" dur="500" fill="hold"/>
                                        <p:tgtEl>
                                          <p:spTgt spid="178179"/>
                                        </p:tgtEl>
                                        <p:attrNameLst>
                                          <p:attrName>ppt_h</p:attrName>
                                        </p:attrNameLst>
                                      </p:cBhvr>
                                      <p:tavLst>
                                        <p:tav tm="0">
                                          <p:val>
                                            <p:fltVal val="0"/>
                                          </p:val>
                                        </p:tav>
                                        <p:tav tm="100000">
                                          <p:val>
                                            <p:strVal val="#ppt_h"/>
                                          </p:val>
                                        </p:tav>
                                      </p:tavLst>
                                    </p:anim>
                                    <p:anim calcmode="lin" valueType="num">
                                      <p:cBhvr>
                                        <p:cTn id="13" dur="500" fill="hold"/>
                                        <p:tgtEl>
                                          <p:spTgt spid="178179"/>
                                        </p:tgtEl>
                                        <p:attrNameLst>
                                          <p:attrName>ppt_x</p:attrName>
                                        </p:attrNameLst>
                                      </p:cBhvr>
                                      <p:tavLst>
                                        <p:tav tm="0">
                                          <p:val>
                                            <p:fltVal val="0.5"/>
                                          </p:val>
                                        </p:tav>
                                        <p:tav tm="100000">
                                          <p:val>
                                            <p:strVal val="#ppt_x"/>
                                          </p:val>
                                        </p:tav>
                                      </p:tavLst>
                                    </p:anim>
                                    <p:anim calcmode="lin" valueType="num">
                                      <p:cBhvr>
                                        <p:cTn id="14" dur="500" fill="hold"/>
                                        <p:tgtEl>
                                          <p:spTgt spid="178179"/>
                                        </p:tgtEl>
                                        <p:attrNameLst>
                                          <p:attrName>ppt_y</p:attrName>
                                        </p:attrNameLst>
                                      </p:cBhvr>
                                      <p:tavLst>
                                        <p:tav tm="0">
                                          <p:val>
                                            <p:fltVal val="0.5"/>
                                          </p:val>
                                        </p:tav>
                                        <p:tav tm="100000">
                                          <p:val>
                                            <p:strVal val="#ppt_y"/>
                                          </p:val>
                                        </p:tav>
                                      </p:tavLst>
                                    </p:anim>
                                  </p:childTnLst>
                                </p:cTn>
                              </p:par>
                            </p:childTnLst>
                          </p:cTn>
                        </p:par>
                        <p:par>
                          <p:cTn id="15" fill="hold">
                            <p:stCondLst>
                              <p:cond delay="5000"/>
                            </p:stCondLst>
                            <p:childTnLst>
                              <p:par>
                                <p:cTn id="16" presetID="23" presetClass="entr" presetSubtype="528" fill="hold" nodeType="afterEffect">
                                  <p:stCondLst>
                                    <p:cond delay="4000"/>
                                  </p:stCondLst>
                                  <p:childTnLst>
                                    <p:set>
                                      <p:cBhvr>
                                        <p:cTn id="17" dur="1" fill="hold">
                                          <p:stCondLst>
                                            <p:cond delay="0"/>
                                          </p:stCondLst>
                                        </p:cTn>
                                        <p:tgtEl>
                                          <p:spTgt spid="178180"/>
                                        </p:tgtEl>
                                        <p:attrNameLst>
                                          <p:attrName>style.visibility</p:attrName>
                                        </p:attrNameLst>
                                      </p:cBhvr>
                                      <p:to>
                                        <p:strVal val="visible"/>
                                      </p:to>
                                    </p:set>
                                    <p:anim calcmode="lin" valueType="num">
                                      <p:cBhvr>
                                        <p:cTn id="18" dur="500" fill="hold"/>
                                        <p:tgtEl>
                                          <p:spTgt spid="178180"/>
                                        </p:tgtEl>
                                        <p:attrNameLst>
                                          <p:attrName>ppt_w</p:attrName>
                                        </p:attrNameLst>
                                      </p:cBhvr>
                                      <p:tavLst>
                                        <p:tav tm="0">
                                          <p:val>
                                            <p:fltVal val="0"/>
                                          </p:val>
                                        </p:tav>
                                        <p:tav tm="100000">
                                          <p:val>
                                            <p:strVal val="#ppt_w"/>
                                          </p:val>
                                        </p:tav>
                                      </p:tavLst>
                                    </p:anim>
                                    <p:anim calcmode="lin" valueType="num">
                                      <p:cBhvr>
                                        <p:cTn id="19" dur="500" fill="hold"/>
                                        <p:tgtEl>
                                          <p:spTgt spid="178180"/>
                                        </p:tgtEl>
                                        <p:attrNameLst>
                                          <p:attrName>ppt_h</p:attrName>
                                        </p:attrNameLst>
                                      </p:cBhvr>
                                      <p:tavLst>
                                        <p:tav tm="0">
                                          <p:val>
                                            <p:fltVal val="0"/>
                                          </p:val>
                                        </p:tav>
                                        <p:tav tm="100000">
                                          <p:val>
                                            <p:strVal val="#ppt_h"/>
                                          </p:val>
                                        </p:tav>
                                      </p:tavLst>
                                    </p:anim>
                                    <p:anim calcmode="lin" valueType="num">
                                      <p:cBhvr>
                                        <p:cTn id="20" dur="500" fill="hold"/>
                                        <p:tgtEl>
                                          <p:spTgt spid="178180"/>
                                        </p:tgtEl>
                                        <p:attrNameLst>
                                          <p:attrName>ppt_x</p:attrName>
                                        </p:attrNameLst>
                                      </p:cBhvr>
                                      <p:tavLst>
                                        <p:tav tm="0">
                                          <p:val>
                                            <p:fltVal val="0.5"/>
                                          </p:val>
                                        </p:tav>
                                        <p:tav tm="100000">
                                          <p:val>
                                            <p:strVal val="#ppt_x"/>
                                          </p:val>
                                        </p:tav>
                                      </p:tavLst>
                                    </p:anim>
                                    <p:anim calcmode="lin" valueType="num">
                                      <p:cBhvr>
                                        <p:cTn id="21" dur="500" fill="hold"/>
                                        <p:tgtEl>
                                          <p:spTgt spid="17818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8"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Slide </a:t>
            </a:r>
            <a:fld id="{1B144861-F0E6-41D6-B06A-2A1BC43F2163}" type="slidenum">
              <a:rPr lang="en-US"/>
              <a:pPr/>
              <a:t>13</a:t>
            </a:fld>
            <a:endParaRPr lang="en-US"/>
          </a:p>
        </p:txBody>
      </p:sp>
      <p:sp>
        <p:nvSpPr>
          <p:cNvPr id="180226" name="Rectangle 2"/>
          <p:cNvSpPr>
            <a:spLocks noGrp="1" noChangeArrowheads="1"/>
          </p:cNvSpPr>
          <p:nvPr>
            <p:ph type="title"/>
          </p:nvPr>
        </p:nvSpPr>
        <p:spPr>
          <a:xfrm>
            <a:off x="1276350" y="304800"/>
            <a:ext cx="7150100" cy="1143000"/>
          </a:xfrm>
        </p:spPr>
        <p:txBody>
          <a:bodyPr/>
          <a:lstStyle/>
          <a:p>
            <a:r>
              <a:rPr lang="en-GB"/>
              <a:t>Step 3: Calculate SS</a:t>
            </a:r>
            <a:r>
              <a:rPr lang="en-GB" baseline="-25000"/>
              <a:t>R</a:t>
            </a:r>
          </a:p>
        </p:txBody>
      </p:sp>
      <p:graphicFrame>
        <p:nvGraphicFramePr>
          <p:cNvPr id="180227" name="Object 3"/>
          <p:cNvGraphicFramePr>
            <a:graphicFrameLocks noChangeAspect="1"/>
          </p:cNvGraphicFramePr>
          <p:nvPr/>
        </p:nvGraphicFramePr>
        <p:xfrm>
          <a:off x="1495425" y="1665288"/>
          <a:ext cx="7118350" cy="454025"/>
        </p:xfrm>
        <a:graphic>
          <a:graphicData uri="http://schemas.openxmlformats.org/presentationml/2006/ole">
            <p:oleObj spid="_x0000_s6160" name="Equation" r:id="rId4" imgW="3936960" imgH="253800" progId="Equation.DSMT4">
              <p:embed/>
            </p:oleObj>
          </a:graphicData>
        </a:graphic>
      </p:graphicFrame>
      <p:graphicFrame>
        <p:nvGraphicFramePr>
          <p:cNvPr id="180228" name="Object 4"/>
          <p:cNvGraphicFramePr>
            <a:graphicFrameLocks noChangeAspect="1"/>
          </p:cNvGraphicFramePr>
          <p:nvPr/>
        </p:nvGraphicFramePr>
        <p:xfrm>
          <a:off x="1252538" y="2635250"/>
          <a:ext cx="7561262" cy="2697163"/>
        </p:xfrm>
        <a:graphic>
          <a:graphicData uri="http://schemas.openxmlformats.org/presentationml/2006/ole">
            <p:oleObj spid="_x0000_s6161" name="Equation" r:id="rId5" imgW="3440988" imgH="1231877"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80226"/>
                                        </p:tgtEl>
                                        <p:attrNameLst>
                                          <p:attrName>style.visibility</p:attrName>
                                        </p:attrNameLst>
                                      </p:cBhvr>
                                      <p:to>
                                        <p:strVal val="visible"/>
                                      </p:to>
                                    </p:set>
                                    <p:animEffect transition="in" filter="dissolve">
                                      <p:cBhvr>
                                        <p:cTn id="7" dur="500"/>
                                        <p:tgtEl>
                                          <p:spTgt spid="180226"/>
                                        </p:tgtEl>
                                      </p:cBhvr>
                                    </p:animEffect>
                                  </p:childTnLst>
                                </p:cTn>
                              </p:par>
                            </p:childTnLst>
                          </p:cTn>
                        </p:par>
                        <p:par>
                          <p:cTn id="8" fill="hold">
                            <p:stCondLst>
                              <p:cond delay="500"/>
                            </p:stCondLst>
                            <p:childTnLst>
                              <p:par>
                                <p:cTn id="9" presetID="23" presetClass="entr" presetSubtype="528" fill="hold" nodeType="afterEffect">
                                  <p:stCondLst>
                                    <p:cond delay="3000"/>
                                  </p:stCondLst>
                                  <p:childTnLst>
                                    <p:set>
                                      <p:cBhvr>
                                        <p:cTn id="10" dur="1" fill="hold">
                                          <p:stCondLst>
                                            <p:cond delay="0"/>
                                          </p:stCondLst>
                                        </p:cTn>
                                        <p:tgtEl>
                                          <p:spTgt spid="180227"/>
                                        </p:tgtEl>
                                        <p:attrNameLst>
                                          <p:attrName>style.visibility</p:attrName>
                                        </p:attrNameLst>
                                      </p:cBhvr>
                                      <p:to>
                                        <p:strVal val="visible"/>
                                      </p:to>
                                    </p:set>
                                    <p:anim calcmode="lin" valueType="num">
                                      <p:cBhvr>
                                        <p:cTn id="11" dur="500" fill="hold"/>
                                        <p:tgtEl>
                                          <p:spTgt spid="180227"/>
                                        </p:tgtEl>
                                        <p:attrNameLst>
                                          <p:attrName>ppt_w</p:attrName>
                                        </p:attrNameLst>
                                      </p:cBhvr>
                                      <p:tavLst>
                                        <p:tav tm="0">
                                          <p:val>
                                            <p:fltVal val="0"/>
                                          </p:val>
                                        </p:tav>
                                        <p:tav tm="100000">
                                          <p:val>
                                            <p:strVal val="#ppt_w"/>
                                          </p:val>
                                        </p:tav>
                                      </p:tavLst>
                                    </p:anim>
                                    <p:anim calcmode="lin" valueType="num">
                                      <p:cBhvr>
                                        <p:cTn id="12" dur="500" fill="hold"/>
                                        <p:tgtEl>
                                          <p:spTgt spid="180227"/>
                                        </p:tgtEl>
                                        <p:attrNameLst>
                                          <p:attrName>ppt_h</p:attrName>
                                        </p:attrNameLst>
                                      </p:cBhvr>
                                      <p:tavLst>
                                        <p:tav tm="0">
                                          <p:val>
                                            <p:fltVal val="0"/>
                                          </p:val>
                                        </p:tav>
                                        <p:tav tm="100000">
                                          <p:val>
                                            <p:strVal val="#ppt_h"/>
                                          </p:val>
                                        </p:tav>
                                      </p:tavLst>
                                    </p:anim>
                                    <p:anim calcmode="lin" valueType="num">
                                      <p:cBhvr>
                                        <p:cTn id="13" dur="500" fill="hold"/>
                                        <p:tgtEl>
                                          <p:spTgt spid="180227"/>
                                        </p:tgtEl>
                                        <p:attrNameLst>
                                          <p:attrName>ppt_x</p:attrName>
                                        </p:attrNameLst>
                                      </p:cBhvr>
                                      <p:tavLst>
                                        <p:tav tm="0">
                                          <p:val>
                                            <p:fltVal val="0.5"/>
                                          </p:val>
                                        </p:tav>
                                        <p:tav tm="100000">
                                          <p:val>
                                            <p:strVal val="#ppt_x"/>
                                          </p:val>
                                        </p:tav>
                                      </p:tavLst>
                                    </p:anim>
                                    <p:anim calcmode="lin" valueType="num">
                                      <p:cBhvr>
                                        <p:cTn id="14" dur="500" fill="hold"/>
                                        <p:tgtEl>
                                          <p:spTgt spid="180227"/>
                                        </p:tgtEl>
                                        <p:attrNameLst>
                                          <p:attrName>ppt_y</p:attrName>
                                        </p:attrNameLst>
                                      </p:cBhvr>
                                      <p:tavLst>
                                        <p:tav tm="0">
                                          <p:val>
                                            <p:fltVal val="0.5"/>
                                          </p:val>
                                        </p:tav>
                                        <p:tav tm="100000">
                                          <p:val>
                                            <p:strVal val="#ppt_y"/>
                                          </p:val>
                                        </p:tav>
                                      </p:tavLst>
                                    </p:anim>
                                  </p:childTnLst>
                                </p:cTn>
                              </p:par>
                            </p:childTnLst>
                          </p:cTn>
                        </p:par>
                        <p:par>
                          <p:cTn id="15" fill="hold">
                            <p:stCondLst>
                              <p:cond delay="4000"/>
                            </p:stCondLst>
                            <p:childTnLst>
                              <p:par>
                                <p:cTn id="16" presetID="23" presetClass="entr" presetSubtype="528" fill="hold" nodeType="afterEffect">
                                  <p:stCondLst>
                                    <p:cond delay="4000"/>
                                  </p:stCondLst>
                                  <p:childTnLst>
                                    <p:set>
                                      <p:cBhvr>
                                        <p:cTn id="17" dur="1" fill="hold">
                                          <p:stCondLst>
                                            <p:cond delay="0"/>
                                          </p:stCondLst>
                                        </p:cTn>
                                        <p:tgtEl>
                                          <p:spTgt spid="180228"/>
                                        </p:tgtEl>
                                        <p:attrNameLst>
                                          <p:attrName>style.visibility</p:attrName>
                                        </p:attrNameLst>
                                      </p:cBhvr>
                                      <p:to>
                                        <p:strVal val="visible"/>
                                      </p:to>
                                    </p:set>
                                    <p:anim calcmode="lin" valueType="num">
                                      <p:cBhvr>
                                        <p:cTn id="18" dur="500" fill="hold"/>
                                        <p:tgtEl>
                                          <p:spTgt spid="180228"/>
                                        </p:tgtEl>
                                        <p:attrNameLst>
                                          <p:attrName>ppt_w</p:attrName>
                                        </p:attrNameLst>
                                      </p:cBhvr>
                                      <p:tavLst>
                                        <p:tav tm="0">
                                          <p:val>
                                            <p:fltVal val="0"/>
                                          </p:val>
                                        </p:tav>
                                        <p:tav tm="100000">
                                          <p:val>
                                            <p:strVal val="#ppt_w"/>
                                          </p:val>
                                        </p:tav>
                                      </p:tavLst>
                                    </p:anim>
                                    <p:anim calcmode="lin" valueType="num">
                                      <p:cBhvr>
                                        <p:cTn id="19" dur="500" fill="hold"/>
                                        <p:tgtEl>
                                          <p:spTgt spid="180228"/>
                                        </p:tgtEl>
                                        <p:attrNameLst>
                                          <p:attrName>ppt_h</p:attrName>
                                        </p:attrNameLst>
                                      </p:cBhvr>
                                      <p:tavLst>
                                        <p:tav tm="0">
                                          <p:val>
                                            <p:fltVal val="0"/>
                                          </p:val>
                                        </p:tav>
                                        <p:tav tm="100000">
                                          <p:val>
                                            <p:strVal val="#ppt_h"/>
                                          </p:val>
                                        </p:tav>
                                      </p:tavLst>
                                    </p:anim>
                                    <p:anim calcmode="lin" valueType="num">
                                      <p:cBhvr>
                                        <p:cTn id="20" dur="500" fill="hold"/>
                                        <p:tgtEl>
                                          <p:spTgt spid="180228"/>
                                        </p:tgtEl>
                                        <p:attrNameLst>
                                          <p:attrName>ppt_x</p:attrName>
                                        </p:attrNameLst>
                                      </p:cBhvr>
                                      <p:tavLst>
                                        <p:tav tm="0">
                                          <p:val>
                                            <p:fltVal val="0.5"/>
                                          </p:val>
                                        </p:tav>
                                        <p:tav tm="100000">
                                          <p:val>
                                            <p:strVal val="#ppt_x"/>
                                          </p:val>
                                        </p:tav>
                                      </p:tavLst>
                                    </p:anim>
                                    <p:anim calcmode="lin" valueType="num">
                                      <p:cBhvr>
                                        <p:cTn id="21" dur="500" fill="hold"/>
                                        <p:tgtEl>
                                          <p:spTgt spid="18022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6"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Factorial ANOVA </a:t>
            </a:r>
            <a:r>
              <a:rPr lang="en-GB" dirty="0" smtClean="0"/>
              <a:t>Using </a:t>
            </a:r>
            <a:br>
              <a:rPr lang="en-GB" dirty="0" smtClean="0"/>
            </a:br>
            <a:r>
              <a:rPr lang="en-GB" dirty="0" smtClean="0"/>
              <a:t>R Commander </a:t>
            </a:r>
            <a:endParaRPr lang="en-US" dirty="0"/>
          </a:p>
        </p:txBody>
      </p:sp>
      <p:pic>
        <p:nvPicPr>
          <p:cNvPr id="4" name="Picture 3"/>
          <p:cNvPicPr/>
          <p:nvPr/>
        </p:nvPicPr>
        <p:blipFill>
          <a:blip r:embed="rId2" cstate="print">
            <a:extLst>
              <a:ext uri="{28A0092B-C50C-407E-A947-70E740481C1C}">
                <a14:useLocalDpi xmlns:a14="http://schemas.microsoft.com/office/drawing/2010/main" xmlns="" val="0"/>
              </a:ext>
            </a:extLst>
          </a:blip>
          <a:stretch>
            <a:fillRect/>
          </a:stretch>
        </p:blipFill>
        <p:spPr>
          <a:xfrm>
            <a:off x="1619672" y="1340768"/>
            <a:ext cx="6192689" cy="4968553"/>
          </a:xfrm>
          <a:prstGeom prst="rect">
            <a:avLst/>
          </a:prstGeom>
        </p:spPr>
      </p:pic>
    </p:spTree>
    <p:extLst>
      <p:ext uri="{BB962C8B-B14F-4D97-AF65-F5344CB8AC3E}">
        <p14:creationId xmlns:p14="http://schemas.microsoft.com/office/powerpoint/2010/main" xmlns="" val="1920348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Orthogonal contrasts for the </a:t>
            </a:r>
            <a:r>
              <a:rPr lang="en-GB" b="1" dirty="0"/>
              <a:t>alcohol</a:t>
            </a:r>
            <a:r>
              <a:rPr lang="en-GB" dirty="0"/>
              <a:t> variable</a:t>
            </a:r>
            <a:endParaRPr lang="en-GB" b="1" dirty="0"/>
          </a:p>
        </p:txBody>
      </p:sp>
      <p:pic>
        <p:nvPicPr>
          <p:cNvPr id="4" name="Picture 3" descr="Screen shot 2011-08-03 at 23.02.23.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71601" y="2132856"/>
            <a:ext cx="8219126" cy="1872208"/>
          </a:xfrm>
          <a:prstGeom prst="rect">
            <a:avLst/>
          </a:prstGeom>
        </p:spPr>
      </p:pic>
    </p:spTree>
    <p:extLst>
      <p:ext uri="{BB962C8B-B14F-4D97-AF65-F5344CB8AC3E}">
        <p14:creationId xmlns:p14="http://schemas.microsoft.com/office/powerpoint/2010/main" xmlns="" val="2698209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Fitting a Factorial ANOVA </a:t>
            </a:r>
            <a:r>
              <a:rPr lang="en-GB" dirty="0" smtClean="0"/>
              <a:t>Model </a:t>
            </a:r>
            <a:endParaRPr lang="en-US" dirty="0"/>
          </a:p>
        </p:txBody>
      </p:sp>
      <p:sp>
        <p:nvSpPr>
          <p:cNvPr id="3" name="Content Placeholder 2"/>
          <p:cNvSpPr>
            <a:spLocks noGrp="1"/>
          </p:cNvSpPr>
          <p:nvPr>
            <p:ph idx="1"/>
          </p:nvPr>
        </p:nvSpPr>
        <p:spPr/>
        <p:txBody>
          <a:bodyPr>
            <a:normAutofit fontScale="92500" lnSpcReduction="10000"/>
          </a:bodyPr>
          <a:lstStyle/>
          <a:p>
            <a:pPr marL="400050" lvl="1" indent="0">
              <a:buNone/>
            </a:pPr>
            <a:r>
              <a:rPr lang="en-GB" dirty="0" err="1" smtClean="0"/>
              <a:t>gogglesModel</a:t>
            </a:r>
            <a:r>
              <a:rPr lang="en-GB" dirty="0"/>
              <a:t>&lt;-</a:t>
            </a:r>
            <a:r>
              <a:rPr lang="en-GB" dirty="0" err="1"/>
              <a:t>aov</a:t>
            </a:r>
            <a:r>
              <a:rPr lang="en-GB" dirty="0"/>
              <a:t>(attractiveness ~ gender + alcohol + </a:t>
            </a:r>
            <a:r>
              <a:rPr lang="en-GB" dirty="0" err="1"/>
              <a:t>gender:alcohol</a:t>
            </a:r>
            <a:r>
              <a:rPr lang="en-GB" dirty="0"/>
              <a:t>, data = </a:t>
            </a:r>
            <a:r>
              <a:rPr lang="en-GB" dirty="0" err="1"/>
              <a:t>gogglesData</a:t>
            </a:r>
            <a:r>
              <a:rPr lang="en-GB" dirty="0" smtClean="0"/>
              <a:t>)</a:t>
            </a:r>
          </a:p>
          <a:p>
            <a:pPr marL="457200" indent="-457200"/>
            <a:r>
              <a:rPr lang="en-GB" dirty="0" smtClean="0"/>
              <a:t>Or:</a:t>
            </a:r>
            <a:endParaRPr lang="en-GB" dirty="0"/>
          </a:p>
          <a:p>
            <a:pPr marL="400050" lvl="1" indent="0">
              <a:buNone/>
            </a:pPr>
            <a:r>
              <a:rPr lang="en-GB" dirty="0" err="1"/>
              <a:t>gogglesModel</a:t>
            </a:r>
            <a:r>
              <a:rPr lang="en-GB" dirty="0"/>
              <a:t>&lt;-</a:t>
            </a:r>
            <a:r>
              <a:rPr lang="en-GB" dirty="0" err="1"/>
              <a:t>aov</a:t>
            </a:r>
            <a:r>
              <a:rPr lang="en-GB" dirty="0"/>
              <a:t>(attractiveness ~ alcohol*gender, data = </a:t>
            </a:r>
            <a:r>
              <a:rPr lang="en-GB" dirty="0" err="1"/>
              <a:t>gogglesData</a:t>
            </a:r>
            <a:r>
              <a:rPr lang="en-GB" dirty="0" smtClean="0"/>
              <a:t>)</a:t>
            </a:r>
            <a:endParaRPr lang="en-GB" dirty="0"/>
          </a:p>
          <a:p>
            <a:r>
              <a:rPr lang="en-GB" dirty="0"/>
              <a:t>If we want to look at the Type III sums of squares for the model, we need to also execute this command after we have created the model:</a:t>
            </a:r>
          </a:p>
          <a:p>
            <a:pPr lvl="1"/>
            <a:r>
              <a:rPr lang="en-GB" dirty="0" err="1"/>
              <a:t>Anova</a:t>
            </a:r>
            <a:r>
              <a:rPr lang="en-GB" dirty="0"/>
              <a:t>(</a:t>
            </a:r>
            <a:r>
              <a:rPr lang="en-GB" dirty="0" err="1"/>
              <a:t>gogglesModel</a:t>
            </a:r>
            <a:r>
              <a:rPr lang="en-GB" dirty="0"/>
              <a:t>, type="III")</a:t>
            </a:r>
          </a:p>
          <a:p>
            <a:pPr marL="400050" lvl="1" indent="0">
              <a:buNone/>
            </a:pPr>
            <a:endParaRPr lang="en-GB" dirty="0"/>
          </a:p>
        </p:txBody>
      </p:sp>
    </p:spTree>
    <p:extLst>
      <p:ext uri="{BB962C8B-B14F-4D97-AF65-F5344CB8AC3E}">
        <p14:creationId xmlns:p14="http://schemas.microsoft.com/office/powerpoint/2010/main" xmlns="" val="754833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Interpreting </a:t>
            </a:r>
            <a:r>
              <a:rPr lang="en-GB" dirty="0" smtClean="0"/>
              <a:t>Factorial </a:t>
            </a:r>
            <a:r>
              <a:rPr lang="en-GB" dirty="0"/>
              <a:t>ANOVA </a:t>
            </a:r>
            <a:endParaRPr lang="en-US" dirty="0"/>
          </a:p>
        </p:txBody>
      </p:sp>
      <p:pic>
        <p:nvPicPr>
          <p:cNvPr id="4" name="Picture 3" descr="Screen shot 2011-08-03 at 23.05.59.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03107" y="1844824"/>
            <a:ext cx="8040893" cy="3446097"/>
          </a:xfrm>
          <a:prstGeom prst="rect">
            <a:avLst/>
          </a:prstGeom>
        </p:spPr>
      </p:pic>
    </p:spTree>
    <p:extLst>
      <p:ext uri="{BB962C8B-B14F-4D97-AF65-F5344CB8AC3E}">
        <p14:creationId xmlns:p14="http://schemas.microsoft.com/office/powerpoint/2010/main" xmlns="" val="1589535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Slide </a:t>
            </a:r>
            <a:fld id="{529793B4-4369-4A81-9B5F-6984AA7BC77B}" type="slidenum">
              <a:rPr lang="en-US"/>
              <a:pPr/>
              <a:t>18</a:t>
            </a:fld>
            <a:endParaRPr lang="en-US"/>
          </a:p>
        </p:txBody>
      </p:sp>
      <p:sp>
        <p:nvSpPr>
          <p:cNvPr id="184322" name="Rectangle 2"/>
          <p:cNvSpPr>
            <a:spLocks noGrp="1" noChangeArrowheads="1"/>
          </p:cNvSpPr>
          <p:nvPr>
            <p:ph type="title"/>
          </p:nvPr>
        </p:nvSpPr>
        <p:spPr>
          <a:xfrm>
            <a:off x="1293813" y="274638"/>
            <a:ext cx="7621587" cy="1143000"/>
          </a:xfrm>
        </p:spPr>
        <p:txBody>
          <a:bodyPr>
            <a:normAutofit fontScale="90000"/>
          </a:bodyPr>
          <a:lstStyle/>
          <a:p>
            <a:r>
              <a:rPr lang="en-GB"/>
              <a:t>Interpretation: Main Effect Alcohol</a:t>
            </a:r>
            <a:endParaRPr lang="en-GB" baseline="-25000"/>
          </a:p>
        </p:txBody>
      </p:sp>
      <p:sp>
        <p:nvSpPr>
          <p:cNvPr id="5" name="Text Box 102"/>
          <p:cNvSpPr txBox="1">
            <a:spLocks noChangeArrowheads="1"/>
          </p:cNvSpPr>
          <p:nvPr/>
        </p:nvSpPr>
        <p:spPr bwMode="auto">
          <a:xfrm>
            <a:off x="1357290" y="5286388"/>
            <a:ext cx="7264400" cy="92551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spcBef>
                <a:spcPct val="50000"/>
              </a:spcBef>
            </a:pPr>
            <a:r>
              <a:rPr lang="en-US" dirty="0">
                <a:solidFill>
                  <a:schemeClr val="bg1"/>
                </a:solidFill>
                <a:latin typeface="+mj-lt"/>
              </a:rPr>
              <a:t>There was a significant main effect of the amount of alcohol consumed at the </a:t>
            </a:r>
            <a:r>
              <a:rPr lang="en-US" dirty="0" smtClean="0">
                <a:solidFill>
                  <a:schemeClr val="bg1"/>
                </a:solidFill>
                <a:latin typeface="+mj-lt"/>
              </a:rPr>
              <a:t>nightclub</a:t>
            </a:r>
            <a:r>
              <a:rPr lang="en-US" dirty="0">
                <a:solidFill>
                  <a:schemeClr val="bg1"/>
                </a:solidFill>
                <a:latin typeface="+mj-lt"/>
              </a:rPr>
              <a:t>, on the attractiveness of the mate that was selected, </a:t>
            </a:r>
            <a:r>
              <a:rPr lang="en-US" i="1" dirty="0">
                <a:solidFill>
                  <a:schemeClr val="bg1"/>
                </a:solidFill>
                <a:latin typeface="+mj-lt"/>
              </a:rPr>
              <a:t>F</a:t>
            </a:r>
            <a:r>
              <a:rPr lang="en-US" dirty="0">
                <a:solidFill>
                  <a:schemeClr val="bg1"/>
                </a:solidFill>
                <a:latin typeface="+mj-lt"/>
              </a:rPr>
              <a:t>(2, 42) = 20.07, </a:t>
            </a:r>
            <a:r>
              <a:rPr lang="en-US" i="1" dirty="0">
                <a:solidFill>
                  <a:schemeClr val="bg1"/>
                </a:solidFill>
                <a:latin typeface="+mj-lt"/>
              </a:rPr>
              <a:t>p</a:t>
            </a:r>
            <a:r>
              <a:rPr lang="en-US" dirty="0">
                <a:solidFill>
                  <a:schemeClr val="bg1"/>
                </a:solidFill>
                <a:latin typeface="+mj-lt"/>
              </a:rPr>
              <a:t> &lt;  .001.</a:t>
            </a:r>
          </a:p>
        </p:txBody>
      </p:sp>
      <p:pic>
        <p:nvPicPr>
          <p:cNvPr id="7" name="Picture 6"/>
          <p:cNvPicPr/>
          <p:nvPr/>
        </p:nvPicPr>
        <p:blipFill>
          <a:blip r:embed="rId3" cstate="print">
            <a:extLst>
              <a:ext uri="{28A0092B-C50C-407E-A947-70E740481C1C}">
                <a14:useLocalDpi xmlns:a14="http://schemas.microsoft.com/office/drawing/2010/main" xmlns="" val="0"/>
              </a:ext>
            </a:extLst>
          </a:blip>
          <a:stretch>
            <a:fillRect/>
          </a:stretch>
        </p:blipFill>
        <p:spPr>
          <a:xfrm>
            <a:off x="2051720" y="1484784"/>
            <a:ext cx="5040560" cy="37444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84322"/>
                                        </p:tgtEl>
                                        <p:attrNameLst>
                                          <p:attrName>style.visibility</p:attrName>
                                        </p:attrNameLst>
                                      </p:cBhvr>
                                      <p:to>
                                        <p:strVal val="visible"/>
                                      </p:to>
                                    </p:set>
                                    <p:animEffect transition="in" filter="dissolve">
                                      <p:cBhvr>
                                        <p:cTn id="7" dur="500"/>
                                        <p:tgtEl>
                                          <p:spTgt spid="1843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2" grpId="0" autoUpdateAnimBg="0"/>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Slide </a:t>
            </a:r>
            <a:fld id="{CEB01E6B-BFAE-4D6E-8CC7-2C56BAFD51AA}" type="slidenum">
              <a:rPr lang="en-US"/>
              <a:pPr/>
              <a:t>19</a:t>
            </a:fld>
            <a:endParaRPr lang="en-US"/>
          </a:p>
        </p:txBody>
      </p:sp>
      <p:sp>
        <p:nvSpPr>
          <p:cNvPr id="186370" name="Rectangle 2"/>
          <p:cNvSpPr>
            <a:spLocks noGrp="1" noChangeArrowheads="1"/>
          </p:cNvSpPr>
          <p:nvPr>
            <p:ph type="title"/>
          </p:nvPr>
        </p:nvSpPr>
        <p:spPr>
          <a:xfrm>
            <a:off x="1446213" y="274638"/>
            <a:ext cx="7240587" cy="1143000"/>
          </a:xfrm>
        </p:spPr>
        <p:txBody>
          <a:bodyPr>
            <a:normAutofit fontScale="90000"/>
          </a:bodyPr>
          <a:lstStyle/>
          <a:p>
            <a:r>
              <a:rPr lang="en-GB"/>
              <a:t>Interpretation: Main Effect Gender</a:t>
            </a:r>
            <a:endParaRPr lang="en-GB" baseline="-25000"/>
          </a:p>
        </p:txBody>
      </p:sp>
      <p:sp>
        <p:nvSpPr>
          <p:cNvPr id="5" name="Text Box 83"/>
          <p:cNvSpPr txBox="1">
            <a:spLocks noChangeArrowheads="1"/>
          </p:cNvSpPr>
          <p:nvPr/>
        </p:nvSpPr>
        <p:spPr bwMode="auto">
          <a:xfrm>
            <a:off x="1428728" y="5357826"/>
            <a:ext cx="7264400" cy="65087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spcBef>
                <a:spcPct val="50000"/>
              </a:spcBef>
            </a:pPr>
            <a:r>
              <a:rPr lang="en-US" dirty="0">
                <a:solidFill>
                  <a:schemeClr val="bg1"/>
                </a:solidFill>
              </a:rPr>
              <a:t>There was a </a:t>
            </a:r>
            <a:r>
              <a:rPr lang="en-US" dirty="0" smtClean="0">
                <a:solidFill>
                  <a:schemeClr val="bg1"/>
                </a:solidFill>
              </a:rPr>
              <a:t>non-significant </a:t>
            </a:r>
            <a:r>
              <a:rPr lang="en-US" dirty="0">
                <a:solidFill>
                  <a:schemeClr val="bg1"/>
                </a:solidFill>
              </a:rPr>
              <a:t>main effect of gender on the attractiveness of selected mates, </a:t>
            </a:r>
            <a:r>
              <a:rPr lang="en-US" i="1" dirty="0">
                <a:solidFill>
                  <a:schemeClr val="bg1"/>
                </a:solidFill>
              </a:rPr>
              <a:t>F</a:t>
            </a:r>
            <a:r>
              <a:rPr lang="en-US" dirty="0">
                <a:solidFill>
                  <a:schemeClr val="bg1"/>
                </a:solidFill>
              </a:rPr>
              <a:t>(1, 42) = 2.03, </a:t>
            </a:r>
            <a:r>
              <a:rPr lang="en-US" i="1" dirty="0">
                <a:solidFill>
                  <a:schemeClr val="bg1"/>
                </a:solidFill>
              </a:rPr>
              <a:t>p</a:t>
            </a:r>
            <a:r>
              <a:rPr lang="en-US" dirty="0">
                <a:solidFill>
                  <a:schemeClr val="bg1"/>
                </a:solidFill>
              </a:rPr>
              <a:t> = .161.</a:t>
            </a:r>
          </a:p>
        </p:txBody>
      </p:sp>
      <p:pic>
        <p:nvPicPr>
          <p:cNvPr id="2" name="Picture 1" descr="Screen shot 2011-08-03 at 23.08.05.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124674" y="1015776"/>
            <a:ext cx="4751582" cy="43278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86370"/>
                                        </p:tgtEl>
                                        <p:attrNameLst>
                                          <p:attrName>style.visibility</p:attrName>
                                        </p:attrNameLst>
                                      </p:cBhvr>
                                      <p:to>
                                        <p:strVal val="visible"/>
                                      </p:to>
                                    </p:set>
                                    <p:animEffect transition="in" filter="dissolve">
                                      <p:cBhvr>
                                        <p:cTn id="7" dur="500"/>
                                        <p:tgtEl>
                                          <p:spTgt spid="18637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0" grpId="0" autoUpdateAnimBg="0"/>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Slide </a:t>
            </a:r>
            <a:fld id="{2ABE5D79-C13B-411F-B4D7-B16041737492}" type="slidenum">
              <a:rPr lang="en-US"/>
              <a:pPr/>
              <a:t>2</a:t>
            </a:fld>
            <a:endParaRPr lang="en-US"/>
          </a:p>
        </p:txBody>
      </p:sp>
      <p:sp>
        <p:nvSpPr>
          <p:cNvPr id="157698" name="Rectangle 2"/>
          <p:cNvSpPr>
            <a:spLocks noGrp="1" noChangeArrowheads="1"/>
          </p:cNvSpPr>
          <p:nvPr>
            <p:ph type="title"/>
          </p:nvPr>
        </p:nvSpPr>
        <p:spPr>
          <a:xfrm>
            <a:off x="1193800" y="323850"/>
            <a:ext cx="7188200" cy="1428750"/>
          </a:xfrm>
        </p:spPr>
        <p:txBody>
          <a:bodyPr/>
          <a:lstStyle/>
          <a:p>
            <a:r>
              <a:rPr lang="en-GB" dirty="0" smtClean="0"/>
              <a:t>Aims</a:t>
            </a:r>
            <a:endParaRPr lang="en-GB" dirty="0"/>
          </a:p>
        </p:txBody>
      </p:sp>
      <p:sp>
        <p:nvSpPr>
          <p:cNvPr id="157699" name="Rectangle 3"/>
          <p:cNvSpPr>
            <a:spLocks noGrp="1" noChangeArrowheads="1"/>
          </p:cNvSpPr>
          <p:nvPr>
            <p:ph type="body" idx="1"/>
          </p:nvPr>
        </p:nvSpPr>
        <p:spPr>
          <a:xfrm>
            <a:off x="1371600" y="2133600"/>
            <a:ext cx="7434263" cy="4079875"/>
          </a:xfrm>
        </p:spPr>
        <p:txBody>
          <a:bodyPr/>
          <a:lstStyle/>
          <a:p>
            <a:pPr>
              <a:lnSpc>
                <a:spcPct val="90000"/>
              </a:lnSpc>
            </a:pPr>
            <a:r>
              <a:rPr lang="en-GB" sz="4000" dirty="0"/>
              <a:t>Rationale of </a:t>
            </a:r>
            <a:r>
              <a:rPr lang="en-GB" sz="4000" dirty="0" smtClean="0"/>
              <a:t>factorial ANOVA</a:t>
            </a:r>
            <a:endParaRPr lang="en-GB" sz="4000" dirty="0"/>
          </a:p>
          <a:p>
            <a:pPr>
              <a:lnSpc>
                <a:spcPct val="90000"/>
              </a:lnSpc>
            </a:pPr>
            <a:r>
              <a:rPr lang="en-GB" sz="4000" dirty="0"/>
              <a:t>Partitioning </a:t>
            </a:r>
            <a:r>
              <a:rPr lang="en-GB" sz="4000" dirty="0" smtClean="0"/>
              <a:t>variance</a:t>
            </a:r>
            <a:endParaRPr lang="en-GB" sz="4000" dirty="0"/>
          </a:p>
          <a:p>
            <a:pPr>
              <a:lnSpc>
                <a:spcPct val="90000"/>
              </a:lnSpc>
            </a:pPr>
            <a:r>
              <a:rPr lang="en-GB" sz="4000" dirty="0"/>
              <a:t>Interaction </a:t>
            </a:r>
            <a:r>
              <a:rPr lang="en-GB" sz="4000" dirty="0" smtClean="0"/>
              <a:t>effects</a:t>
            </a:r>
            <a:endParaRPr lang="en-GB" sz="4000" dirty="0"/>
          </a:p>
          <a:p>
            <a:pPr lvl="1">
              <a:lnSpc>
                <a:spcPct val="90000"/>
              </a:lnSpc>
            </a:pPr>
            <a:r>
              <a:rPr lang="en-GB" sz="3600" dirty="0"/>
              <a:t>Interaction </a:t>
            </a:r>
            <a:r>
              <a:rPr lang="en-GB" sz="3600" dirty="0" smtClean="0"/>
              <a:t>graphs</a:t>
            </a:r>
            <a:endParaRPr lang="en-GB" sz="3600" dirty="0"/>
          </a:p>
          <a:p>
            <a:pPr lvl="1">
              <a:lnSpc>
                <a:spcPct val="90000"/>
              </a:lnSpc>
            </a:pPr>
            <a:r>
              <a:rPr lang="en-GB" sz="3600" dirty="0"/>
              <a:t>Interpretation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157698"/>
                                        </p:tgtEl>
                                        <p:attrNameLst>
                                          <p:attrName>style.visibility</p:attrName>
                                        </p:attrNameLst>
                                      </p:cBhvr>
                                      <p:to>
                                        <p:strVal val="visible"/>
                                      </p:to>
                                    </p:set>
                                    <p:animEffect transition="in" filter="dissolve">
                                      <p:cBhvr>
                                        <p:cTn id="7" dur="500"/>
                                        <p:tgtEl>
                                          <p:spTgt spid="157698"/>
                                        </p:tgtEl>
                                      </p:cBhvr>
                                    </p:animEffect>
                                  </p:childTnLst>
                                </p:cTn>
                              </p:par>
                            </p:childTnLst>
                          </p:cTn>
                        </p:par>
                        <p:par>
                          <p:cTn id="8" fill="hold">
                            <p:stCondLst>
                              <p:cond delay="1500"/>
                            </p:stCondLst>
                            <p:childTnLst>
                              <p:par>
                                <p:cTn id="9" presetID="9" presetClass="entr" presetSubtype="0" fill="hold" grpId="0" nodeType="afterEffect">
                                  <p:stCondLst>
                                    <p:cond delay="2000"/>
                                  </p:stCondLst>
                                  <p:childTnLst>
                                    <p:set>
                                      <p:cBhvr>
                                        <p:cTn id="10" dur="1" fill="hold">
                                          <p:stCondLst>
                                            <p:cond delay="0"/>
                                          </p:stCondLst>
                                        </p:cTn>
                                        <p:tgtEl>
                                          <p:spTgt spid="157699">
                                            <p:txEl>
                                              <p:pRg st="0" end="0"/>
                                            </p:txEl>
                                          </p:spTgt>
                                        </p:tgtEl>
                                        <p:attrNameLst>
                                          <p:attrName>style.visibility</p:attrName>
                                        </p:attrNameLst>
                                      </p:cBhvr>
                                      <p:to>
                                        <p:strVal val="visible"/>
                                      </p:to>
                                    </p:set>
                                    <p:animEffect transition="in" filter="dissolve">
                                      <p:cBhvr>
                                        <p:cTn id="11" dur="500"/>
                                        <p:tgtEl>
                                          <p:spTgt spid="157699">
                                            <p:txEl>
                                              <p:pRg st="0" end="0"/>
                                            </p:txEl>
                                          </p:spTgt>
                                        </p:tgtEl>
                                      </p:cBhvr>
                                    </p:animEffect>
                                  </p:childTnLst>
                                </p:cTn>
                              </p:par>
                            </p:childTnLst>
                          </p:cTn>
                        </p:par>
                        <p:par>
                          <p:cTn id="12" fill="hold">
                            <p:stCondLst>
                              <p:cond delay="4000"/>
                            </p:stCondLst>
                            <p:childTnLst>
                              <p:par>
                                <p:cTn id="13" presetID="9" presetClass="entr" presetSubtype="0" fill="hold" grpId="0" nodeType="afterEffect">
                                  <p:stCondLst>
                                    <p:cond delay="2000"/>
                                  </p:stCondLst>
                                  <p:childTnLst>
                                    <p:set>
                                      <p:cBhvr>
                                        <p:cTn id="14" dur="1" fill="hold">
                                          <p:stCondLst>
                                            <p:cond delay="0"/>
                                          </p:stCondLst>
                                        </p:cTn>
                                        <p:tgtEl>
                                          <p:spTgt spid="157699">
                                            <p:txEl>
                                              <p:pRg st="1" end="1"/>
                                            </p:txEl>
                                          </p:spTgt>
                                        </p:tgtEl>
                                        <p:attrNameLst>
                                          <p:attrName>style.visibility</p:attrName>
                                        </p:attrNameLst>
                                      </p:cBhvr>
                                      <p:to>
                                        <p:strVal val="visible"/>
                                      </p:to>
                                    </p:set>
                                    <p:animEffect transition="in" filter="dissolve">
                                      <p:cBhvr>
                                        <p:cTn id="15" dur="500"/>
                                        <p:tgtEl>
                                          <p:spTgt spid="157699">
                                            <p:txEl>
                                              <p:pRg st="1" end="1"/>
                                            </p:txEl>
                                          </p:spTgt>
                                        </p:tgtEl>
                                      </p:cBhvr>
                                    </p:animEffect>
                                  </p:childTnLst>
                                </p:cTn>
                              </p:par>
                            </p:childTnLst>
                          </p:cTn>
                        </p:par>
                        <p:par>
                          <p:cTn id="16" fill="hold">
                            <p:stCondLst>
                              <p:cond delay="6500"/>
                            </p:stCondLst>
                            <p:childTnLst>
                              <p:par>
                                <p:cTn id="17" presetID="9" presetClass="entr" presetSubtype="0" fill="hold" grpId="0" nodeType="afterEffect">
                                  <p:stCondLst>
                                    <p:cond delay="2000"/>
                                  </p:stCondLst>
                                  <p:childTnLst>
                                    <p:set>
                                      <p:cBhvr>
                                        <p:cTn id="18" dur="1" fill="hold">
                                          <p:stCondLst>
                                            <p:cond delay="0"/>
                                          </p:stCondLst>
                                        </p:cTn>
                                        <p:tgtEl>
                                          <p:spTgt spid="157699">
                                            <p:txEl>
                                              <p:pRg st="2" end="2"/>
                                            </p:txEl>
                                          </p:spTgt>
                                        </p:tgtEl>
                                        <p:attrNameLst>
                                          <p:attrName>style.visibility</p:attrName>
                                        </p:attrNameLst>
                                      </p:cBhvr>
                                      <p:to>
                                        <p:strVal val="visible"/>
                                      </p:to>
                                    </p:set>
                                    <p:animEffect transition="in" filter="dissolve">
                                      <p:cBhvr>
                                        <p:cTn id="19" dur="500"/>
                                        <p:tgtEl>
                                          <p:spTgt spid="157699">
                                            <p:txEl>
                                              <p:pRg st="2" end="2"/>
                                            </p:txEl>
                                          </p:spTgt>
                                        </p:tgtEl>
                                      </p:cBhvr>
                                    </p:animEffect>
                                  </p:childTnLst>
                                </p:cTn>
                              </p:par>
                              <p:par>
                                <p:cTn id="20" presetID="9" presetClass="entr" presetSubtype="0" fill="hold" grpId="0" nodeType="withEffect">
                                  <p:stCondLst>
                                    <p:cond delay="2000"/>
                                  </p:stCondLst>
                                  <p:childTnLst>
                                    <p:set>
                                      <p:cBhvr>
                                        <p:cTn id="21" dur="1" fill="hold">
                                          <p:stCondLst>
                                            <p:cond delay="0"/>
                                          </p:stCondLst>
                                        </p:cTn>
                                        <p:tgtEl>
                                          <p:spTgt spid="157699">
                                            <p:txEl>
                                              <p:pRg st="3" end="3"/>
                                            </p:txEl>
                                          </p:spTgt>
                                        </p:tgtEl>
                                        <p:attrNameLst>
                                          <p:attrName>style.visibility</p:attrName>
                                        </p:attrNameLst>
                                      </p:cBhvr>
                                      <p:to>
                                        <p:strVal val="visible"/>
                                      </p:to>
                                    </p:set>
                                    <p:animEffect transition="in" filter="dissolve">
                                      <p:cBhvr>
                                        <p:cTn id="22" dur="500"/>
                                        <p:tgtEl>
                                          <p:spTgt spid="157699">
                                            <p:txEl>
                                              <p:pRg st="3" end="3"/>
                                            </p:txEl>
                                          </p:spTgt>
                                        </p:tgtEl>
                                      </p:cBhvr>
                                    </p:animEffect>
                                  </p:childTnLst>
                                </p:cTn>
                              </p:par>
                              <p:par>
                                <p:cTn id="23" presetID="9" presetClass="entr" presetSubtype="0" fill="hold" grpId="0" nodeType="withEffect">
                                  <p:stCondLst>
                                    <p:cond delay="2000"/>
                                  </p:stCondLst>
                                  <p:childTnLst>
                                    <p:set>
                                      <p:cBhvr>
                                        <p:cTn id="24" dur="1" fill="hold">
                                          <p:stCondLst>
                                            <p:cond delay="0"/>
                                          </p:stCondLst>
                                        </p:cTn>
                                        <p:tgtEl>
                                          <p:spTgt spid="157699">
                                            <p:txEl>
                                              <p:pRg st="4" end="4"/>
                                            </p:txEl>
                                          </p:spTgt>
                                        </p:tgtEl>
                                        <p:attrNameLst>
                                          <p:attrName>style.visibility</p:attrName>
                                        </p:attrNameLst>
                                      </p:cBhvr>
                                      <p:to>
                                        <p:strVal val="visible"/>
                                      </p:to>
                                    </p:set>
                                    <p:animEffect transition="in" filter="dissolve">
                                      <p:cBhvr>
                                        <p:cTn id="25" dur="500"/>
                                        <p:tgtEl>
                                          <p:spTgt spid="1576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8" grpId="0" autoUpdateAnimBg="0"/>
      <p:bldP spid="157699" grpId="0" build="p" autoUpdateAnimBg="0" advAuto="200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Slide </a:t>
            </a:r>
            <a:fld id="{5CD3C52A-10A7-4CCB-8425-A7DC672933D2}" type="slidenum">
              <a:rPr lang="en-US"/>
              <a:pPr/>
              <a:t>20</a:t>
            </a:fld>
            <a:endParaRPr lang="en-US"/>
          </a:p>
        </p:txBody>
      </p:sp>
      <p:sp>
        <p:nvSpPr>
          <p:cNvPr id="188418" name="Rectangle 2"/>
          <p:cNvSpPr>
            <a:spLocks noGrp="1" noChangeArrowheads="1"/>
          </p:cNvSpPr>
          <p:nvPr>
            <p:ph type="title"/>
          </p:nvPr>
        </p:nvSpPr>
        <p:spPr>
          <a:xfrm>
            <a:off x="1747947" y="195811"/>
            <a:ext cx="6923087" cy="609600"/>
          </a:xfrm>
        </p:spPr>
        <p:txBody>
          <a:bodyPr>
            <a:normAutofit fontScale="90000"/>
          </a:bodyPr>
          <a:lstStyle/>
          <a:p>
            <a:r>
              <a:rPr lang="en-GB" sz="4000" dirty="0"/>
              <a:t>Interpretation: Interaction</a:t>
            </a:r>
            <a:endParaRPr lang="en-GB" sz="4000" baseline="-25000" dirty="0"/>
          </a:p>
        </p:txBody>
      </p:sp>
      <p:sp>
        <p:nvSpPr>
          <p:cNvPr id="188423" name="Text Box 7"/>
          <p:cNvSpPr txBox="1">
            <a:spLocks noChangeArrowheads="1"/>
          </p:cNvSpPr>
          <p:nvPr/>
        </p:nvSpPr>
        <p:spPr bwMode="auto">
          <a:xfrm>
            <a:off x="1511300" y="5295462"/>
            <a:ext cx="7264400" cy="92551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spcBef>
                <a:spcPct val="50000"/>
              </a:spcBef>
            </a:pPr>
            <a:r>
              <a:rPr lang="en-US" dirty="0">
                <a:solidFill>
                  <a:schemeClr val="bg1"/>
                </a:solidFill>
              </a:rPr>
              <a:t>There was a significant interaction between the amount of alcohol consumed and the gender of the person selecting a mate, on the attractiveness of the partner selected, </a:t>
            </a:r>
            <a:r>
              <a:rPr lang="en-US" i="1" dirty="0">
                <a:solidFill>
                  <a:schemeClr val="bg1"/>
                </a:solidFill>
              </a:rPr>
              <a:t>F</a:t>
            </a:r>
            <a:r>
              <a:rPr lang="en-US" dirty="0">
                <a:solidFill>
                  <a:schemeClr val="bg1"/>
                </a:solidFill>
              </a:rPr>
              <a:t>(2, 42) = 11.91, </a:t>
            </a:r>
            <a:r>
              <a:rPr lang="en-US" i="1" dirty="0">
                <a:solidFill>
                  <a:schemeClr val="bg1"/>
                </a:solidFill>
              </a:rPr>
              <a:t>p</a:t>
            </a:r>
            <a:r>
              <a:rPr lang="en-US" dirty="0">
                <a:solidFill>
                  <a:schemeClr val="bg1"/>
                </a:solidFill>
              </a:rPr>
              <a:t> &lt; .001.</a:t>
            </a:r>
          </a:p>
        </p:txBody>
      </p:sp>
      <p:pic>
        <p:nvPicPr>
          <p:cNvPr id="2" name="Picture 1" descr="Screen shot 2011-08-03 at 23.09.07.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27784" y="908721"/>
            <a:ext cx="4392488" cy="427865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88418"/>
                                        </p:tgtEl>
                                        <p:attrNameLst>
                                          <p:attrName>style.visibility</p:attrName>
                                        </p:attrNameLst>
                                      </p:cBhvr>
                                      <p:to>
                                        <p:strVal val="visible"/>
                                      </p:to>
                                    </p:set>
                                    <p:animEffect transition="in" filter="dissolve">
                                      <p:cBhvr>
                                        <p:cTn id="7" dur="500"/>
                                        <p:tgtEl>
                                          <p:spTgt spid="18841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8423"/>
                                        </p:tgtEl>
                                        <p:attrNameLst>
                                          <p:attrName>style.visibility</p:attrName>
                                        </p:attrNameLst>
                                      </p:cBhvr>
                                      <p:to>
                                        <p:strVal val="visible"/>
                                      </p:to>
                                    </p:set>
                                    <p:animEffect transition="in" filter="dissolve">
                                      <p:cBhvr>
                                        <p:cTn id="12" dur="500"/>
                                        <p:tgtEl>
                                          <p:spTgt spid="1884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18" grpId="0" autoUpdateAnimBg="0"/>
      <p:bldP spid="188423"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a:t>Slide </a:t>
            </a:r>
            <a:fld id="{6B1F7CDA-77C7-47C2-8A5B-2069DE21BD70}" type="slidenum">
              <a:rPr lang="en-US"/>
              <a:pPr/>
              <a:t>21</a:t>
            </a:fld>
            <a:endParaRPr lang="en-US"/>
          </a:p>
        </p:txBody>
      </p:sp>
      <p:sp>
        <p:nvSpPr>
          <p:cNvPr id="195586" name="Rectangle 2"/>
          <p:cNvSpPr>
            <a:spLocks noGrp="1" noChangeArrowheads="1"/>
          </p:cNvSpPr>
          <p:nvPr>
            <p:ph type="title"/>
          </p:nvPr>
        </p:nvSpPr>
        <p:spPr/>
        <p:txBody>
          <a:bodyPr/>
          <a:lstStyle/>
          <a:p>
            <a:r>
              <a:rPr lang="en-GB" dirty="0"/>
              <a:t>What </a:t>
            </a:r>
            <a:r>
              <a:rPr lang="en-GB" dirty="0" smtClean="0"/>
              <a:t>Is </a:t>
            </a:r>
            <a:r>
              <a:rPr lang="en-GB" dirty="0"/>
              <a:t>an Interaction?</a:t>
            </a:r>
            <a:endParaRPr lang="en-GB" baseline="-25000" dirty="0"/>
          </a:p>
        </p:txBody>
      </p:sp>
      <p:pic>
        <p:nvPicPr>
          <p:cNvPr id="6" name="Picture 5"/>
          <p:cNvPicPr/>
          <p:nvPr/>
        </p:nvPicPr>
        <p:blipFill>
          <a:blip r:embed="rId3" cstate="print">
            <a:extLst>
              <a:ext uri="{28A0092B-C50C-407E-A947-70E740481C1C}">
                <a14:useLocalDpi xmlns:a14="http://schemas.microsoft.com/office/drawing/2010/main" xmlns="" val="0"/>
              </a:ext>
            </a:extLst>
          </a:blip>
          <a:stretch>
            <a:fillRect/>
          </a:stretch>
        </p:blipFill>
        <p:spPr>
          <a:xfrm>
            <a:off x="1259633" y="1340768"/>
            <a:ext cx="6840760" cy="5328592"/>
          </a:xfrm>
          <a:prstGeom prst="rect">
            <a:avLst/>
          </a:prstGeom>
        </p:spPr>
      </p:pic>
    </p:spTree>
    <p:extLst>
      <p:ext uri="{BB962C8B-B14F-4D97-AF65-F5344CB8AC3E}">
        <p14:creationId xmlns:p14="http://schemas.microsoft.com/office/powerpoint/2010/main" xmlns="" val="808366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95586"/>
                                        </p:tgtEl>
                                        <p:attrNameLst>
                                          <p:attrName>style.visibility</p:attrName>
                                        </p:attrNameLst>
                                      </p:cBhvr>
                                      <p:to>
                                        <p:strVal val="visible"/>
                                      </p:to>
                                    </p:set>
                                    <p:animEffect transition="in" filter="dissolve">
                                      <p:cBhvr>
                                        <p:cTn id="7" dur="500"/>
                                        <p:tgtEl>
                                          <p:spTgt spid="195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6"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1"/>
          <p:cNvSpPr>
            <a:spLocks noGrp="1"/>
          </p:cNvSpPr>
          <p:nvPr>
            <p:ph type="dt" sz="half" idx="10"/>
          </p:nvPr>
        </p:nvSpPr>
        <p:spPr/>
        <p:txBody>
          <a:bodyPr/>
          <a:lstStyle/>
          <a:p>
            <a:r>
              <a:rPr lang="en-US"/>
              <a:t>Slide </a:t>
            </a:r>
            <a:fld id="{33CBC20C-B24E-4FC1-BFD6-4F8A58CB2F2A}" type="slidenum">
              <a:rPr lang="en-US"/>
              <a:pPr/>
              <a:t>22</a:t>
            </a:fld>
            <a:endParaRPr lang="en-US"/>
          </a:p>
        </p:txBody>
      </p:sp>
      <p:pic>
        <p:nvPicPr>
          <p:cNvPr id="14" name="Picture 13"/>
          <p:cNvPicPr>
            <a:picLocks noChangeAspect="1"/>
          </p:cNvPicPr>
          <p:nvPr/>
        </p:nvPicPr>
        <p:blipFill>
          <a:blip r:embed="rId2" cstate="print"/>
          <a:srcRect/>
          <a:stretch>
            <a:fillRect/>
          </a:stretch>
        </p:blipFill>
        <p:spPr bwMode="auto">
          <a:xfrm>
            <a:off x="0" y="1267152"/>
            <a:ext cx="5392103" cy="4320540"/>
          </a:xfrm>
          <a:prstGeom prst="rect">
            <a:avLst/>
          </a:prstGeom>
          <a:noFill/>
          <a:ln w="9525">
            <a:noFill/>
            <a:miter lim="800000"/>
            <a:headEnd/>
            <a:tailEnd/>
          </a:ln>
        </p:spPr>
      </p:pic>
      <p:pic>
        <p:nvPicPr>
          <p:cNvPr id="13" name="Picture 12"/>
          <p:cNvPicPr>
            <a:picLocks noChangeAspect="1"/>
          </p:cNvPicPr>
          <p:nvPr/>
        </p:nvPicPr>
        <p:blipFill>
          <a:blip r:embed="rId3" cstate="print"/>
          <a:srcRect/>
          <a:stretch>
            <a:fillRect/>
          </a:stretch>
        </p:blipFill>
        <p:spPr bwMode="auto">
          <a:xfrm>
            <a:off x="3751897" y="1188325"/>
            <a:ext cx="5392103" cy="4320540"/>
          </a:xfrm>
          <a:prstGeom prst="rect">
            <a:avLst/>
          </a:prstGeom>
          <a:noFill/>
          <a:ln w="9525">
            <a:noFill/>
            <a:miter lim="800000"/>
            <a:headEnd/>
            <a:tailEnd/>
          </a:ln>
        </p:spPr>
      </p:pic>
      <p:sp>
        <p:nvSpPr>
          <p:cNvPr id="15" name="Rectangle 14"/>
          <p:cNvSpPr/>
          <p:nvPr/>
        </p:nvSpPr>
        <p:spPr>
          <a:xfrm>
            <a:off x="854934" y="5288340"/>
            <a:ext cx="2723837" cy="156966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96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Yes</a:t>
            </a:r>
            <a:endParaRPr lang="en-US" sz="96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6" name="Rectangle 15"/>
          <p:cNvSpPr/>
          <p:nvPr/>
        </p:nvSpPr>
        <p:spPr>
          <a:xfrm>
            <a:off x="4586108" y="5288340"/>
            <a:ext cx="2723837" cy="156966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96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No</a:t>
            </a:r>
            <a:endParaRPr lang="en-US" sz="96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91498" name="Rectangle 10"/>
          <p:cNvSpPr>
            <a:spLocks noGrp="1" noChangeArrowheads="1"/>
          </p:cNvSpPr>
          <p:nvPr>
            <p:ph type="title" idx="4294967295"/>
          </p:nvPr>
        </p:nvSpPr>
        <p:spPr>
          <a:xfrm>
            <a:off x="488731" y="330200"/>
            <a:ext cx="7969469" cy="1143000"/>
          </a:xfrm>
        </p:spPr>
        <p:txBody>
          <a:bodyPr>
            <a:normAutofit fontScale="90000"/>
          </a:bodyPr>
          <a:lstStyle/>
          <a:p>
            <a:r>
              <a:rPr lang="en-GB" dirty="0" smtClean="0"/>
              <a:t>Is There Likely </a:t>
            </a:r>
            <a:r>
              <a:rPr lang="en-GB" dirty="0" smtClean="0"/>
              <a:t>to </a:t>
            </a:r>
            <a:r>
              <a:rPr lang="en-GB" dirty="0" smtClean="0"/>
              <a:t>Be </a:t>
            </a:r>
            <a:r>
              <a:rPr lang="en-GB" dirty="0" smtClean="0"/>
              <a:t>a </a:t>
            </a:r>
            <a:r>
              <a:rPr lang="en-GB" dirty="0" smtClean="0"/>
              <a:t>Significant Interaction Effect?</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dissolve">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dissolve">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srcRect/>
          <a:stretch>
            <a:fillRect/>
          </a:stretch>
        </p:blipFill>
        <p:spPr bwMode="auto">
          <a:xfrm>
            <a:off x="4650581" y="1856937"/>
            <a:ext cx="4493419" cy="3600450"/>
          </a:xfrm>
          <a:prstGeom prst="rect">
            <a:avLst/>
          </a:prstGeom>
          <a:noFill/>
          <a:ln w="9525">
            <a:noFill/>
            <a:miter lim="800000"/>
            <a:headEnd/>
            <a:tailEnd/>
          </a:ln>
        </p:spPr>
      </p:pic>
      <p:pic>
        <p:nvPicPr>
          <p:cNvPr id="8" name="Picture 7"/>
          <p:cNvPicPr>
            <a:picLocks noChangeAspect="1"/>
          </p:cNvPicPr>
          <p:nvPr/>
        </p:nvPicPr>
        <p:blipFill>
          <a:blip r:embed="rId3" cstate="print"/>
          <a:srcRect/>
          <a:stretch>
            <a:fillRect/>
          </a:stretch>
        </p:blipFill>
        <p:spPr bwMode="auto">
          <a:xfrm>
            <a:off x="0" y="1885294"/>
            <a:ext cx="4507706" cy="3614738"/>
          </a:xfrm>
          <a:prstGeom prst="rect">
            <a:avLst/>
          </a:prstGeom>
          <a:noFill/>
          <a:ln w="9525">
            <a:noFill/>
            <a:miter lim="800000"/>
            <a:headEnd/>
            <a:tailEnd/>
          </a:ln>
        </p:spPr>
      </p:pic>
      <p:sp>
        <p:nvSpPr>
          <p:cNvPr id="11" name="Date Placeholder 1"/>
          <p:cNvSpPr>
            <a:spLocks noGrp="1"/>
          </p:cNvSpPr>
          <p:nvPr>
            <p:ph type="dt" sz="half" idx="10"/>
          </p:nvPr>
        </p:nvSpPr>
        <p:spPr/>
        <p:txBody>
          <a:bodyPr/>
          <a:lstStyle/>
          <a:p>
            <a:r>
              <a:rPr lang="en-US"/>
              <a:t>Slide </a:t>
            </a:r>
            <a:fld id="{33CBC20C-B24E-4FC1-BFD6-4F8A58CB2F2A}" type="slidenum">
              <a:rPr lang="en-US"/>
              <a:pPr/>
              <a:t>23</a:t>
            </a:fld>
            <a:endParaRPr lang="en-US"/>
          </a:p>
        </p:txBody>
      </p:sp>
      <p:sp>
        <p:nvSpPr>
          <p:cNvPr id="191498" name="Rectangle 10"/>
          <p:cNvSpPr>
            <a:spLocks noGrp="1" noChangeArrowheads="1"/>
          </p:cNvSpPr>
          <p:nvPr>
            <p:ph type="title" idx="4294967295"/>
          </p:nvPr>
        </p:nvSpPr>
        <p:spPr>
          <a:xfrm>
            <a:off x="488731" y="330200"/>
            <a:ext cx="7969469" cy="1143000"/>
          </a:xfrm>
        </p:spPr>
        <p:txBody>
          <a:bodyPr>
            <a:normAutofit fontScale="90000"/>
          </a:bodyPr>
          <a:lstStyle/>
          <a:p>
            <a:r>
              <a:rPr lang="en-GB" dirty="0" smtClean="0"/>
              <a:t>Is </a:t>
            </a:r>
            <a:r>
              <a:rPr lang="en-GB" dirty="0" smtClean="0"/>
              <a:t>There Likely to Be a Significant Interaction Effect?</a:t>
            </a:r>
            <a:endParaRPr lang="en-GB" dirty="0"/>
          </a:p>
        </p:txBody>
      </p:sp>
      <p:sp>
        <p:nvSpPr>
          <p:cNvPr id="15" name="Rectangle 14"/>
          <p:cNvSpPr/>
          <p:nvPr/>
        </p:nvSpPr>
        <p:spPr>
          <a:xfrm>
            <a:off x="854934" y="5079914"/>
            <a:ext cx="2723837" cy="156966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96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No</a:t>
            </a:r>
            <a:endParaRPr lang="en-US" sz="96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6" name="Rectangle 15"/>
          <p:cNvSpPr/>
          <p:nvPr/>
        </p:nvSpPr>
        <p:spPr>
          <a:xfrm>
            <a:off x="5689693" y="5090424"/>
            <a:ext cx="2723837" cy="156966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96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Yes</a:t>
            </a:r>
            <a:endParaRPr lang="en-US" sz="96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dissolve">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dissolve">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Interpreting Contrasts </a:t>
            </a:r>
            <a:endParaRPr lang="en-US" dirty="0"/>
          </a:p>
        </p:txBody>
      </p:sp>
      <p:sp>
        <p:nvSpPr>
          <p:cNvPr id="3" name="Content Placeholder 2"/>
          <p:cNvSpPr>
            <a:spLocks noGrp="1"/>
          </p:cNvSpPr>
          <p:nvPr>
            <p:ph idx="1"/>
          </p:nvPr>
        </p:nvSpPr>
        <p:spPr/>
        <p:txBody>
          <a:bodyPr/>
          <a:lstStyle/>
          <a:p>
            <a:r>
              <a:rPr lang="en-GB" dirty="0"/>
              <a:t>To see the output for the contrasts that we specified, execute:</a:t>
            </a:r>
          </a:p>
          <a:p>
            <a:pPr marL="457200" lvl="1" indent="0">
              <a:buNone/>
            </a:pPr>
            <a:r>
              <a:rPr lang="en-GB" dirty="0" err="1"/>
              <a:t>summary.lm</a:t>
            </a:r>
            <a:r>
              <a:rPr lang="en-GB" dirty="0"/>
              <a:t>(</a:t>
            </a:r>
            <a:r>
              <a:rPr lang="en-GB" dirty="0" err="1"/>
              <a:t>gogglesModel</a:t>
            </a:r>
            <a:r>
              <a:rPr lang="en-GB" dirty="0"/>
              <a:t>)</a:t>
            </a:r>
          </a:p>
        </p:txBody>
      </p:sp>
    </p:spTree>
    <p:extLst>
      <p:ext uri="{BB962C8B-B14F-4D97-AF65-F5344CB8AC3E}">
        <p14:creationId xmlns:p14="http://schemas.microsoft.com/office/powerpoint/2010/main" xmlns="" val="4280728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Interpreting Contrasts </a:t>
            </a:r>
            <a:endParaRPr lang="en-US" dirty="0"/>
          </a:p>
        </p:txBody>
      </p:sp>
      <p:pic>
        <p:nvPicPr>
          <p:cNvPr id="5" name="Picture 4" descr="Screen shot 2011-08-03 at 23.10.50.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92200" y="2284305"/>
            <a:ext cx="8051800" cy="1993900"/>
          </a:xfrm>
          <a:prstGeom prst="rect">
            <a:avLst/>
          </a:prstGeom>
        </p:spPr>
      </p:pic>
    </p:spTree>
    <p:extLst>
      <p:ext uri="{BB962C8B-B14F-4D97-AF65-F5344CB8AC3E}">
        <p14:creationId xmlns:p14="http://schemas.microsoft.com/office/powerpoint/2010/main" xmlns="" val="6274598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Interpreting Contrasts </a:t>
            </a:r>
            <a:endParaRPr lang="en-US" dirty="0"/>
          </a:p>
        </p:txBody>
      </p:sp>
      <p:pic>
        <p:nvPicPr>
          <p:cNvPr id="3" name="Picture 2" descr="Screen shot 2011-08-03 at 23.11.20.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87624" y="1700808"/>
            <a:ext cx="7511171" cy="4304396"/>
          </a:xfrm>
          <a:prstGeom prst="rect">
            <a:avLst/>
          </a:prstGeom>
        </p:spPr>
      </p:pic>
    </p:spTree>
    <p:extLst>
      <p:ext uri="{BB962C8B-B14F-4D97-AF65-F5344CB8AC3E}">
        <p14:creationId xmlns:p14="http://schemas.microsoft.com/office/powerpoint/2010/main" xmlns="" val="3942588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Slide </a:t>
            </a:r>
            <a:fld id="{FF6B7EA2-6B7F-4FF3-912E-E937EFDD764F}" type="slidenum">
              <a:rPr lang="en-US"/>
              <a:pPr/>
              <a:t>3</a:t>
            </a:fld>
            <a:endParaRPr lang="en-US"/>
          </a:p>
        </p:txBody>
      </p:sp>
      <p:sp>
        <p:nvSpPr>
          <p:cNvPr id="158722" name="Rectangle 2"/>
          <p:cNvSpPr>
            <a:spLocks noGrp="1" noChangeArrowheads="1"/>
          </p:cNvSpPr>
          <p:nvPr>
            <p:ph type="title"/>
          </p:nvPr>
        </p:nvSpPr>
        <p:spPr>
          <a:xfrm>
            <a:off x="1422400" y="196850"/>
            <a:ext cx="7035800" cy="1438275"/>
          </a:xfrm>
        </p:spPr>
        <p:txBody>
          <a:bodyPr/>
          <a:lstStyle/>
          <a:p>
            <a:r>
              <a:rPr lang="en-GB"/>
              <a:t>What is Two-Way Independent ANOVA?</a:t>
            </a:r>
          </a:p>
        </p:txBody>
      </p:sp>
      <p:sp>
        <p:nvSpPr>
          <p:cNvPr id="158723" name="Rectangle 3"/>
          <p:cNvSpPr>
            <a:spLocks noGrp="1" noChangeArrowheads="1"/>
          </p:cNvSpPr>
          <p:nvPr>
            <p:ph type="body" idx="1"/>
          </p:nvPr>
        </p:nvSpPr>
        <p:spPr>
          <a:xfrm>
            <a:off x="1422400" y="2014538"/>
            <a:ext cx="7270750" cy="3890962"/>
          </a:xfrm>
        </p:spPr>
        <p:txBody>
          <a:bodyPr/>
          <a:lstStyle/>
          <a:p>
            <a:r>
              <a:rPr lang="en-GB" dirty="0"/>
              <a:t>Two </a:t>
            </a:r>
            <a:r>
              <a:rPr lang="en-GB" dirty="0" smtClean="0"/>
              <a:t>independent variables</a:t>
            </a:r>
            <a:endParaRPr lang="en-GB" dirty="0"/>
          </a:p>
          <a:p>
            <a:pPr lvl="1"/>
            <a:r>
              <a:rPr lang="en-GB" dirty="0"/>
              <a:t>Two-way = 2 </a:t>
            </a:r>
            <a:r>
              <a:rPr lang="en-GB" dirty="0" smtClean="0"/>
              <a:t>Independent variables</a:t>
            </a:r>
            <a:endParaRPr lang="en-GB" dirty="0"/>
          </a:p>
          <a:p>
            <a:pPr lvl="1"/>
            <a:r>
              <a:rPr lang="en-GB" dirty="0" smtClean="0"/>
              <a:t>Three-way </a:t>
            </a:r>
            <a:r>
              <a:rPr lang="en-GB" dirty="0"/>
              <a:t>= 3 </a:t>
            </a:r>
            <a:r>
              <a:rPr lang="en-GB" dirty="0" smtClean="0"/>
              <a:t>Independent variables</a:t>
            </a:r>
            <a:endParaRPr lang="en-GB" dirty="0"/>
          </a:p>
          <a:p>
            <a:r>
              <a:rPr lang="en-GB" dirty="0"/>
              <a:t>Different participants in </a:t>
            </a:r>
            <a:r>
              <a:rPr lang="en-GB" i="1" dirty="0"/>
              <a:t>all</a:t>
            </a:r>
            <a:r>
              <a:rPr lang="en-GB" dirty="0"/>
              <a:t> </a:t>
            </a:r>
            <a:r>
              <a:rPr lang="en-GB" dirty="0" smtClean="0"/>
              <a:t>conditions</a:t>
            </a:r>
            <a:endParaRPr lang="en-GB" dirty="0"/>
          </a:p>
          <a:p>
            <a:pPr lvl="1"/>
            <a:r>
              <a:rPr lang="en-GB" dirty="0"/>
              <a:t>Independent = ‘different participants’</a:t>
            </a:r>
          </a:p>
          <a:p>
            <a:r>
              <a:rPr lang="en-GB" dirty="0"/>
              <a:t>Several </a:t>
            </a:r>
            <a:r>
              <a:rPr lang="en-GB" dirty="0" smtClean="0"/>
              <a:t>independent variables is </a:t>
            </a:r>
            <a:r>
              <a:rPr lang="en-GB" dirty="0"/>
              <a:t>known as a factorial design.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58722"/>
                                        </p:tgtEl>
                                        <p:attrNameLst>
                                          <p:attrName>style.visibility</p:attrName>
                                        </p:attrNameLst>
                                      </p:cBhvr>
                                      <p:to>
                                        <p:strVal val="visible"/>
                                      </p:to>
                                    </p:set>
                                    <p:animEffect transition="in" filter="dissolve">
                                      <p:cBhvr>
                                        <p:cTn id="7" dur="500"/>
                                        <p:tgtEl>
                                          <p:spTgt spid="1587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8723">
                                            <p:txEl>
                                              <p:pRg st="0" end="0"/>
                                            </p:txEl>
                                          </p:spTgt>
                                        </p:tgtEl>
                                        <p:attrNameLst>
                                          <p:attrName>style.visibility</p:attrName>
                                        </p:attrNameLst>
                                      </p:cBhvr>
                                      <p:to>
                                        <p:strVal val="visible"/>
                                      </p:to>
                                    </p:set>
                                    <p:animEffect transition="in" filter="dissolve">
                                      <p:cBhvr>
                                        <p:cTn id="12" dur="500"/>
                                        <p:tgtEl>
                                          <p:spTgt spid="158723">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58723">
                                            <p:txEl>
                                              <p:pRg st="1" end="1"/>
                                            </p:txEl>
                                          </p:spTgt>
                                        </p:tgtEl>
                                        <p:attrNameLst>
                                          <p:attrName>style.visibility</p:attrName>
                                        </p:attrNameLst>
                                      </p:cBhvr>
                                      <p:to>
                                        <p:strVal val="visible"/>
                                      </p:to>
                                    </p:set>
                                    <p:animEffect transition="in" filter="dissolve">
                                      <p:cBhvr>
                                        <p:cTn id="15" dur="500"/>
                                        <p:tgtEl>
                                          <p:spTgt spid="158723">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58723">
                                            <p:txEl>
                                              <p:pRg st="2" end="2"/>
                                            </p:txEl>
                                          </p:spTgt>
                                        </p:tgtEl>
                                        <p:attrNameLst>
                                          <p:attrName>style.visibility</p:attrName>
                                        </p:attrNameLst>
                                      </p:cBhvr>
                                      <p:to>
                                        <p:strVal val="visible"/>
                                      </p:to>
                                    </p:set>
                                    <p:animEffect transition="in" filter="dissolve">
                                      <p:cBhvr>
                                        <p:cTn id="18" dur="500"/>
                                        <p:tgtEl>
                                          <p:spTgt spid="15872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58723">
                                            <p:txEl>
                                              <p:pRg st="3" end="3"/>
                                            </p:txEl>
                                          </p:spTgt>
                                        </p:tgtEl>
                                        <p:attrNameLst>
                                          <p:attrName>style.visibility</p:attrName>
                                        </p:attrNameLst>
                                      </p:cBhvr>
                                      <p:to>
                                        <p:strVal val="visible"/>
                                      </p:to>
                                    </p:set>
                                    <p:animEffect transition="in" filter="dissolve">
                                      <p:cBhvr>
                                        <p:cTn id="23" dur="500"/>
                                        <p:tgtEl>
                                          <p:spTgt spid="158723">
                                            <p:txEl>
                                              <p:pRg st="3" end="3"/>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58723">
                                            <p:txEl>
                                              <p:pRg st="4" end="4"/>
                                            </p:txEl>
                                          </p:spTgt>
                                        </p:tgtEl>
                                        <p:attrNameLst>
                                          <p:attrName>style.visibility</p:attrName>
                                        </p:attrNameLst>
                                      </p:cBhvr>
                                      <p:to>
                                        <p:strVal val="visible"/>
                                      </p:to>
                                    </p:set>
                                    <p:animEffect transition="in" filter="dissolve">
                                      <p:cBhvr>
                                        <p:cTn id="26" dur="500"/>
                                        <p:tgtEl>
                                          <p:spTgt spid="15872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58723">
                                            <p:txEl>
                                              <p:pRg st="5" end="5"/>
                                            </p:txEl>
                                          </p:spTgt>
                                        </p:tgtEl>
                                        <p:attrNameLst>
                                          <p:attrName>style.visibility</p:attrName>
                                        </p:attrNameLst>
                                      </p:cBhvr>
                                      <p:to>
                                        <p:strVal val="visible"/>
                                      </p:to>
                                    </p:set>
                                    <p:animEffect transition="in" filter="dissolve">
                                      <p:cBhvr>
                                        <p:cTn id="31" dur="500"/>
                                        <p:tgtEl>
                                          <p:spTgt spid="1587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2" grpId="0" autoUpdateAnimBg="0"/>
      <p:bldP spid="158723"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Slide </a:t>
            </a:r>
            <a:fld id="{1E1E0429-695A-4E82-8928-1EF289FB5DC9}" type="slidenum">
              <a:rPr lang="en-US"/>
              <a:pPr/>
              <a:t>4</a:t>
            </a:fld>
            <a:endParaRPr lang="en-US"/>
          </a:p>
        </p:txBody>
      </p:sp>
      <p:sp>
        <p:nvSpPr>
          <p:cNvPr id="160770" name="Rectangle 2"/>
          <p:cNvSpPr>
            <a:spLocks noGrp="1" noChangeArrowheads="1"/>
          </p:cNvSpPr>
          <p:nvPr>
            <p:ph type="title"/>
          </p:nvPr>
        </p:nvSpPr>
        <p:spPr>
          <a:xfrm>
            <a:off x="1130300" y="344488"/>
            <a:ext cx="7772400" cy="1143000"/>
          </a:xfrm>
        </p:spPr>
        <p:txBody>
          <a:bodyPr/>
          <a:lstStyle/>
          <a:p>
            <a:r>
              <a:rPr lang="en-GB"/>
              <a:t>Benefit of Factorial Designs</a:t>
            </a:r>
          </a:p>
        </p:txBody>
      </p:sp>
      <p:sp>
        <p:nvSpPr>
          <p:cNvPr id="160771" name="Rectangle 3"/>
          <p:cNvSpPr>
            <a:spLocks noGrp="1" noChangeArrowheads="1"/>
          </p:cNvSpPr>
          <p:nvPr>
            <p:ph type="body" idx="1"/>
          </p:nvPr>
        </p:nvSpPr>
        <p:spPr>
          <a:xfrm>
            <a:off x="1282700" y="1671638"/>
            <a:ext cx="7410450" cy="4373562"/>
          </a:xfrm>
          <a:noFill/>
        </p:spPr>
        <p:txBody>
          <a:bodyPr/>
          <a:lstStyle/>
          <a:p>
            <a:pPr>
              <a:lnSpc>
                <a:spcPct val="90000"/>
              </a:lnSpc>
            </a:pPr>
            <a:r>
              <a:rPr lang="en-GB" sz="2800" dirty="0"/>
              <a:t>We can look at how variables </a:t>
            </a:r>
            <a:r>
              <a:rPr lang="en-GB" sz="2800" i="1" dirty="0" smtClean="0"/>
              <a:t>interact</a:t>
            </a:r>
            <a:r>
              <a:rPr lang="en-GB" sz="2800" dirty="0" smtClean="0"/>
              <a:t>.</a:t>
            </a:r>
            <a:endParaRPr lang="en-GB" sz="2800" dirty="0"/>
          </a:p>
          <a:p>
            <a:pPr>
              <a:lnSpc>
                <a:spcPct val="90000"/>
              </a:lnSpc>
            </a:pPr>
            <a:r>
              <a:rPr lang="en-GB" sz="2800" dirty="0"/>
              <a:t>Interactions</a:t>
            </a:r>
          </a:p>
          <a:p>
            <a:pPr lvl="1">
              <a:lnSpc>
                <a:spcPct val="90000"/>
              </a:lnSpc>
            </a:pPr>
            <a:r>
              <a:rPr lang="en-GB" sz="2400" dirty="0"/>
              <a:t>Show how the effects of one IV might depend on the effects of another</a:t>
            </a:r>
          </a:p>
          <a:p>
            <a:pPr lvl="1">
              <a:lnSpc>
                <a:spcPct val="90000"/>
              </a:lnSpc>
            </a:pPr>
            <a:r>
              <a:rPr lang="en-GB" sz="2400" dirty="0"/>
              <a:t>Are often more interesting than main effects.</a:t>
            </a:r>
            <a:endParaRPr lang="en-GB" sz="2400" b="1" dirty="0">
              <a:solidFill>
                <a:srgbClr val="FFFF00"/>
              </a:solidFill>
            </a:endParaRPr>
          </a:p>
          <a:p>
            <a:pPr>
              <a:lnSpc>
                <a:spcPct val="90000"/>
              </a:lnSpc>
            </a:pPr>
            <a:r>
              <a:rPr lang="en-GB" sz="2800" dirty="0"/>
              <a:t>Examples</a:t>
            </a:r>
          </a:p>
          <a:p>
            <a:pPr lvl="1">
              <a:lnSpc>
                <a:spcPct val="90000"/>
              </a:lnSpc>
            </a:pPr>
            <a:r>
              <a:rPr lang="en-GB" sz="2400" dirty="0"/>
              <a:t>Interaction between hangover and lecture topic on sleeping during lectures.</a:t>
            </a:r>
          </a:p>
          <a:p>
            <a:pPr lvl="2">
              <a:lnSpc>
                <a:spcPct val="90000"/>
              </a:lnSpc>
            </a:pPr>
            <a:r>
              <a:rPr lang="en-GB" sz="2000" dirty="0"/>
              <a:t>A hangover might have more effect on sleepiness during a stats lecture than during a clinical one.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60770"/>
                                        </p:tgtEl>
                                        <p:attrNameLst>
                                          <p:attrName>style.visibility</p:attrName>
                                        </p:attrNameLst>
                                      </p:cBhvr>
                                      <p:to>
                                        <p:strVal val="visible"/>
                                      </p:to>
                                    </p:set>
                                    <p:animEffect transition="in" filter="dissolve">
                                      <p:cBhvr>
                                        <p:cTn id="7" dur="500"/>
                                        <p:tgtEl>
                                          <p:spTgt spid="16077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0771">
                                            <p:txEl>
                                              <p:pRg st="0" end="0"/>
                                            </p:txEl>
                                          </p:spTgt>
                                        </p:tgtEl>
                                        <p:attrNameLst>
                                          <p:attrName>style.visibility</p:attrName>
                                        </p:attrNameLst>
                                      </p:cBhvr>
                                      <p:to>
                                        <p:strVal val="visible"/>
                                      </p:to>
                                    </p:set>
                                    <p:animEffect transition="in" filter="dissolve">
                                      <p:cBhvr>
                                        <p:cTn id="12" dur="500"/>
                                        <p:tgtEl>
                                          <p:spTgt spid="16077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0771">
                                            <p:txEl>
                                              <p:pRg st="1" end="1"/>
                                            </p:txEl>
                                          </p:spTgt>
                                        </p:tgtEl>
                                        <p:attrNameLst>
                                          <p:attrName>style.visibility</p:attrName>
                                        </p:attrNameLst>
                                      </p:cBhvr>
                                      <p:to>
                                        <p:strVal val="visible"/>
                                      </p:to>
                                    </p:set>
                                    <p:animEffect transition="in" filter="dissolve">
                                      <p:cBhvr>
                                        <p:cTn id="17" dur="500"/>
                                        <p:tgtEl>
                                          <p:spTgt spid="160771">
                                            <p:txEl>
                                              <p:pRg st="1" end="1"/>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60771">
                                            <p:txEl>
                                              <p:pRg st="2" end="2"/>
                                            </p:txEl>
                                          </p:spTgt>
                                        </p:tgtEl>
                                        <p:attrNameLst>
                                          <p:attrName>style.visibility</p:attrName>
                                        </p:attrNameLst>
                                      </p:cBhvr>
                                      <p:to>
                                        <p:strVal val="visible"/>
                                      </p:to>
                                    </p:set>
                                    <p:animEffect transition="in" filter="dissolve">
                                      <p:cBhvr>
                                        <p:cTn id="20" dur="500"/>
                                        <p:tgtEl>
                                          <p:spTgt spid="160771">
                                            <p:txEl>
                                              <p:pRg st="2" end="2"/>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60771">
                                            <p:txEl>
                                              <p:pRg st="3" end="3"/>
                                            </p:txEl>
                                          </p:spTgt>
                                        </p:tgtEl>
                                        <p:attrNameLst>
                                          <p:attrName>style.visibility</p:attrName>
                                        </p:attrNameLst>
                                      </p:cBhvr>
                                      <p:to>
                                        <p:strVal val="visible"/>
                                      </p:to>
                                    </p:set>
                                    <p:animEffect transition="in" filter="dissolve">
                                      <p:cBhvr>
                                        <p:cTn id="23" dur="500"/>
                                        <p:tgtEl>
                                          <p:spTgt spid="160771">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60771">
                                            <p:txEl>
                                              <p:pRg st="4" end="4"/>
                                            </p:txEl>
                                          </p:spTgt>
                                        </p:tgtEl>
                                        <p:attrNameLst>
                                          <p:attrName>style.visibility</p:attrName>
                                        </p:attrNameLst>
                                      </p:cBhvr>
                                      <p:to>
                                        <p:strVal val="visible"/>
                                      </p:to>
                                    </p:set>
                                    <p:animEffect transition="in" filter="dissolve">
                                      <p:cBhvr>
                                        <p:cTn id="28" dur="500"/>
                                        <p:tgtEl>
                                          <p:spTgt spid="160771">
                                            <p:txEl>
                                              <p:pRg st="4" end="4"/>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60771">
                                            <p:txEl>
                                              <p:pRg st="5" end="5"/>
                                            </p:txEl>
                                          </p:spTgt>
                                        </p:tgtEl>
                                        <p:attrNameLst>
                                          <p:attrName>style.visibility</p:attrName>
                                        </p:attrNameLst>
                                      </p:cBhvr>
                                      <p:to>
                                        <p:strVal val="visible"/>
                                      </p:to>
                                    </p:set>
                                    <p:animEffect transition="in" filter="dissolve">
                                      <p:cBhvr>
                                        <p:cTn id="31" dur="500"/>
                                        <p:tgtEl>
                                          <p:spTgt spid="160771">
                                            <p:txEl>
                                              <p:pRg st="5" end="5"/>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60771">
                                            <p:txEl>
                                              <p:pRg st="6" end="6"/>
                                            </p:txEl>
                                          </p:spTgt>
                                        </p:tgtEl>
                                        <p:attrNameLst>
                                          <p:attrName>style.visibility</p:attrName>
                                        </p:attrNameLst>
                                      </p:cBhvr>
                                      <p:to>
                                        <p:strVal val="visible"/>
                                      </p:to>
                                    </p:set>
                                    <p:animEffect transition="in" filter="dissolve">
                                      <p:cBhvr>
                                        <p:cTn id="34" dur="500"/>
                                        <p:tgtEl>
                                          <p:spTgt spid="1607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0" grpId="0" autoUpdateAnimBg="0"/>
      <p:bldP spid="160771"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Slide </a:t>
            </a:r>
            <a:fld id="{80406A1B-2514-4723-81D6-B99BFD3F4EEF}" type="slidenum">
              <a:rPr lang="en-US"/>
              <a:pPr/>
              <a:t>5</a:t>
            </a:fld>
            <a:endParaRPr lang="en-US"/>
          </a:p>
        </p:txBody>
      </p:sp>
      <p:sp>
        <p:nvSpPr>
          <p:cNvPr id="164866" name="Rectangle 2"/>
          <p:cNvSpPr>
            <a:spLocks noGrp="1" noChangeArrowheads="1"/>
          </p:cNvSpPr>
          <p:nvPr>
            <p:ph type="title"/>
          </p:nvPr>
        </p:nvSpPr>
        <p:spPr>
          <a:xfrm>
            <a:off x="1384300" y="344488"/>
            <a:ext cx="7461250" cy="1143000"/>
          </a:xfrm>
        </p:spPr>
        <p:txBody>
          <a:bodyPr/>
          <a:lstStyle/>
          <a:p>
            <a:r>
              <a:rPr lang="en-GB"/>
              <a:t>An Example</a:t>
            </a:r>
          </a:p>
        </p:txBody>
      </p:sp>
      <p:sp>
        <p:nvSpPr>
          <p:cNvPr id="164867" name="Rectangle 3"/>
          <p:cNvSpPr>
            <a:spLocks noGrp="1" noChangeArrowheads="1"/>
          </p:cNvSpPr>
          <p:nvPr>
            <p:ph type="body" idx="1"/>
          </p:nvPr>
        </p:nvSpPr>
        <p:spPr>
          <a:xfrm>
            <a:off x="1384300" y="1671638"/>
            <a:ext cx="7461250" cy="4205287"/>
          </a:xfrm>
        </p:spPr>
        <p:txBody>
          <a:bodyPr/>
          <a:lstStyle/>
          <a:p>
            <a:pPr algn="just">
              <a:spcBef>
                <a:spcPts val="600"/>
              </a:spcBef>
              <a:spcAft>
                <a:spcPts val="600"/>
              </a:spcAft>
            </a:pPr>
            <a:r>
              <a:rPr lang="en-GB" sz="2800" dirty="0"/>
              <a:t>Field (</a:t>
            </a:r>
            <a:r>
              <a:rPr lang="en-GB" sz="2800" dirty="0" smtClean="0"/>
              <a:t>2009): </a:t>
            </a:r>
            <a:r>
              <a:rPr lang="en-GB" sz="2800" dirty="0"/>
              <a:t>Testing the effects of </a:t>
            </a:r>
            <a:r>
              <a:rPr lang="en-GB" sz="2800" dirty="0" smtClean="0"/>
              <a:t>a</a:t>
            </a:r>
            <a:r>
              <a:rPr lang="en-GB" sz="2800" dirty="0" smtClean="0"/>
              <a:t>lcohol </a:t>
            </a:r>
            <a:r>
              <a:rPr lang="en-GB" sz="2800" dirty="0"/>
              <a:t>and </a:t>
            </a:r>
            <a:r>
              <a:rPr lang="en-GB" sz="2800" dirty="0" smtClean="0"/>
              <a:t>gender </a:t>
            </a:r>
            <a:r>
              <a:rPr lang="en-GB" sz="2800" dirty="0"/>
              <a:t>on ‘the beer-goggles effect’:</a:t>
            </a:r>
          </a:p>
          <a:p>
            <a:pPr lvl="1" algn="just">
              <a:spcBef>
                <a:spcPts val="600"/>
              </a:spcBef>
              <a:spcAft>
                <a:spcPts val="600"/>
              </a:spcAft>
            </a:pPr>
            <a:r>
              <a:rPr lang="en-GB" sz="2400" dirty="0"/>
              <a:t>IV 1 (</a:t>
            </a:r>
            <a:r>
              <a:rPr lang="en-GB" sz="2400" b="1" dirty="0"/>
              <a:t>Alcohol</a:t>
            </a:r>
            <a:r>
              <a:rPr lang="en-GB" sz="2400" dirty="0"/>
              <a:t>): </a:t>
            </a:r>
            <a:r>
              <a:rPr lang="en-GB" sz="2400" dirty="0" smtClean="0"/>
              <a:t>none</a:t>
            </a:r>
            <a:r>
              <a:rPr lang="en-GB" sz="2400" dirty="0"/>
              <a:t>, 2 pints, 4 pints</a:t>
            </a:r>
          </a:p>
          <a:p>
            <a:pPr lvl="1" algn="just">
              <a:spcBef>
                <a:spcPts val="600"/>
              </a:spcBef>
              <a:spcAft>
                <a:spcPts val="600"/>
              </a:spcAft>
            </a:pPr>
            <a:r>
              <a:rPr lang="en-GB" sz="2400" dirty="0"/>
              <a:t>IV 2 (</a:t>
            </a:r>
            <a:r>
              <a:rPr lang="en-GB" sz="2400" b="1" dirty="0"/>
              <a:t>Gender</a:t>
            </a:r>
            <a:r>
              <a:rPr lang="en-GB" sz="2400" dirty="0"/>
              <a:t>): </a:t>
            </a:r>
            <a:r>
              <a:rPr lang="en-GB" sz="2400" dirty="0" smtClean="0"/>
              <a:t>male, female</a:t>
            </a:r>
            <a:endParaRPr lang="en-GB" sz="2400" dirty="0"/>
          </a:p>
          <a:p>
            <a:pPr algn="just">
              <a:spcBef>
                <a:spcPts val="600"/>
              </a:spcBef>
              <a:spcAft>
                <a:spcPts val="600"/>
              </a:spcAft>
            </a:pPr>
            <a:r>
              <a:rPr lang="en-GB" sz="2800" dirty="0"/>
              <a:t>Dependent </a:t>
            </a:r>
            <a:r>
              <a:rPr lang="en-GB" sz="2800" dirty="0" smtClean="0"/>
              <a:t>variable </a:t>
            </a:r>
            <a:r>
              <a:rPr lang="en-GB" sz="2800" dirty="0"/>
              <a:t>(DV) was an objective measure of the attractiveness of the partner selected at the end of the evening.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64866"/>
                                        </p:tgtEl>
                                        <p:attrNameLst>
                                          <p:attrName>style.visibility</p:attrName>
                                        </p:attrNameLst>
                                      </p:cBhvr>
                                      <p:to>
                                        <p:strVal val="visible"/>
                                      </p:to>
                                    </p:set>
                                    <p:animEffect transition="in" filter="dissolve">
                                      <p:cBhvr>
                                        <p:cTn id="7" dur="500"/>
                                        <p:tgtEl>
                                          <p:spTgt spid="16486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4867">
                                            <p:txEl>
                                              <p:pRg st="0" end="0"/>
                                            </p:txEl>
                                          </p:spTgt>
                                        </p:tgtEl>
                                        <p:attrNameLst>
                                          <p:attrName>style.visibility</p:attrName>
                                        </p:attrNameLst>
                                      </p:cBhvr>
                                      <p:to>
                                        <p:strVal val="visible"/>
                                      </p:to>
                                    </p:set>
                                    <p:animEffect transition="in" filter="dissolve">
                                      <p:cBhvr>
                                        <p:cTn id="12" dur="500"/>
                                        <p:tgtEl>
                                          <p:spTgt spid="164867">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64867">
                                            <p:txEl>
                                              <p:pRg st="1" end="1"/>
                                            </p:txEl>
                                          </p:spTgt>
                                        </p:tgtEl>
                                        <p:attrNameLst>
                                          <p:attrName>style.visibility</p:attrName>
                                        </p:attrNameLst>
                                      </p:cBhvr>
                                      <p:to>
                                        <p:strVal val="visible"/>
                                      </p:to>
                                    </p:set>
                                    <p:animEffect transition="in" filter="dissolve">
                                      <p:cBhvr>
                                        <p:cTn id="15" dur="500"/>
                                        <p:tgtEl>
                                          <p:spTgt spid="164867">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64867">
                                            <p:txEl>
                                              <p:pRg st="2" end="2"/>
                                            </p:txEl>
                                          </p:spTgt>
                                        </p:tgtEl>
                                        <p:attrNameLst>
                                          <p:attrName>style.visibility</p:attrName>
                                        </p:attrNameLst>
                                      </p:cBhvr>
                                      <p:to>
                                        <p:strVal val="visible"/>
                                      </p:to>
                                    </p:set>
                                    <p:animEffect transition="in" filter="dissolve">
                                      <p:cBhvr>
                                        <p:cTn id="18" dur="500"/>
                                        <p:tgtEl>
                                          <p:spTgt spid="164867">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64867">
                                            <p:txEl>
                                              <p:pRg st="3" end="3"/>
                                            </p:txEl>
                                          </p:spTgt>
                                        </p:tgtEl>
                                        <p:attrNameLst>
                                          <p:attrName>style.visibility</p:attrName>
                                        </p:attrNameLst>
                                      </p:cBhvr>
                                      <p:to>
                                        <p:strVal val="visible"/>
                                      </p:to>
                                    </p:set>
                                    <p:animEffect transition="in" filter="dissolve">
                                      <p:cBhvr>
                                        <p:cTn id="23" dur="500"/>
                                        <p:tgtEl>
                                          <p:spTgt spid="1648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6" grpId="0" autoUpdateAnimBg="0"/>
      <p:bldP spid="164867"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Date Placeholder 1"/>
          <p:cNvSpPr>
            <a:spLocks noGrp="1"/>
          </p:cNvSpPr>
          <p:nvPr>
            <p:ph type="dt" sz="half" idx="10"/>
          </p:nvPr>
        </p:nvSpPr>
        <p:spPr/>
        <p:txBody>
          <a:bodyPr/>
          <a:lstStyle/>
          <a:p>
            <a:r>
              <a:rPr lang="en-US"/>
              <a:t>Slide </a:t>
            </a:r>
            <a:fld id="{62BF6063-7C38-419B-A407-165CF463DDCB}" type="slidenum">
              <a:rPr lang="en-US"/>
              <a:pPr/>
              <a:t>6</a:t>
            </a:fld>
            <a:endParaRPr lang="en-US"/>
          </a:p>
        </p:txBody>
      </p:sp>
      <p:pic>
        <p:nvPicPr>
          <p:cNvPr id="2" name="Picture 1" descr="Screen shot 2011-08-03 at 22.55.36.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71600" y="836712"/>
            <a:ext cx="8371382" cy="504056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AutoShape 2"/>
          <p:cNvSpPr>
            <a:spLocks noChangeArrowheads="1"/>
          </p:cNvSpPr>
          <p:nvPr/>
        </p:nvSpPr>
        <p:spPr bwMode="auto">
          <a:xfrm>
            <a:off x="2682875" y="333375"/>
            <a:ext cx="4267200" cy="1447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eaLnBrk="0" hangingPunct="0"/>
            <a:r>
              <a:rPr lang="en-GB" sz="2400" b="1" dirty="0"/>
              <a:t>SS</a:t>
            </a:r>
            <a:r>
              <a:rPr lang="en-GB" sz="2400" b="1" baseline="-25000" dirty="0"/>
              <a:t>T </a:t>
            </a:r>
            <a:r>
              <a:rPr lang="en-GB" sz="2400" b="1" baseline="-25000" dirty="0" smtClean="0"/>
              <a:t> </a:t>
            </a:r>
            <a:r>
              <a:rPr lang="en-GB" sz="2400" b="1" dirty="0" smtClean="0"/>
              <a:t>(</a:t>
            </a:r>
            <a:r>
              <a:rPr lang="en-GB" sz="2400" b="1" dirty="0"/>
              <a:t>8967)</a:t>
            </a:r>
            <a:endParaRPr lang="en-GB" sz="2400" dirty="0"/>
          </a:p>
          <a:p>
            <a:pPr algn="ctr" eaLnBrk="0" hangingPunct="0"/>
            <a:r>
              <a:rPr lang="en-GB" sz="2400" dirty="0">
                <a:solidFill>
                  <a:schemeClr val="bg1"/>
                </a:solidFill>
              </a:rPr>
              <a:t>Variance between all scores</a:t>
            </a:r>
          </a:p>
        </p:txBody>
      </p:sp>
      <p:sp>
        <p:nvSpPr>
          <p:cNvPr id="167939" name="AutoShape 3"/>
          <p:cNvSpPr>
            <a:spLocks noChangeArrowheads="1"/>
          </p:cNvSpPr>
          <p:nvPr/>
        </p:nvSpPr>
        <p:spPr bwMode="auto">
          <a:xfrm>
            <a:off x="1335088" y="2244725"/>
            <a:ext cx="3016250" cy="1447800"/>
          </a:xfrm>
          <a:prstGeom prst="flowChartAlternateProcess">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algn="ctr" eaLnBrk="0" hangingPunct="0"/>
            <a:r>
              <a:rPr lang="en-GB" sz="2400" b="1">
                <a:solidFill>
                  <a:schemeClr val="bg1"/>
                </a:solidFill>
              </a:rPr>
              <a:t>SS</a:t>
            </a:r>
            <a:r>
              <a:rPr lang="en-GB" sz="2400" b="1" baseline="-25000">
                <a:solidFill>
                  <a:schemeClr val="bg1"/>
                </a:solidFill>
              </a:rPr>
              <a:t>M</a:t>
            </a:r>
          </a:p>
          <a:p>
            <a:pPr algn="ctr" eaLnBrk="0" hangingPunct="0"/>
            <a:r>
              <a:rPr lang="en-GB" sz="1600" b="1">
                <a:solidFill>
                  <a:schemeClr val="bg1"/>
                </a:solidFill>
              </a:rPr>
              <a:t>Variance explained by the experimental manipulations</a:t>
            </a:r>
          </a:p>
        </p:txBody>
      </p:sp>
      <p:sp>
        <p:nvSpPr>
          <p:cNvPr id="167940" name="AutoShape 4"/>
          <p:cNvSpPr>
            <a:spLocks noChangeArrowheads="1"/>
          </p:cNvSpPr>
          <p:nvPr/>
        </p:nvSpPr>
        <p:spPr bwMode="auto">
          <a:xfrm rot="7210498">
            <a:off x="2779713" y="1758950"/>
            <a:ext cx="1066800" cy="685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rgbClr val="000000"/>
            </a:solidFill>
            <a:miter lim="800000"/>
            <a:headEnd/>
            <a:tailEnd/>
          </a:ln>
        </p:spPr>
        <p:txBody>
          <a:bodyPr anchor="ctr"/>
          <a:lstStyle/>
          <a:p>
            <a:endParaRPr lang="en-GB"/>
          </a:p>
        </p:txBody>
      </p:sp>
      <p:sp>
        <p:nvSpPr>
          <p:cNvPr id="167941" name="AutoShape 5"/>
          <p:cNvSpPr>
            <a:spLocks noChangeArrowheads="1"/>
          </p:cNvSpPr>
          <p:nvPr/>
        </p:nvSpPr>
        <p:spPr bwMode="auto">
          <a:xfrm>
            <a:off x="6099175" y="2246313"/>
            <a:ext cx="1514475" cy="1447800"/>
          </a:xfrm>
          <a:prstGeom prst="flowChartAlternateProcess">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lgn="ctr" eaLnBrk="0" hangingPunct="0"/>
            <a:r>
              <a:rPr lang="en-GB" sz="2400" b="1"/>
              <a:t>SS</a:t>
            </a:r>
            <a:r>
              <a:rPr lang="en-GB" sz="2400" b="1" baseline="-25000"/>
              <a:t>R</a:t>
            </a:r>
            <a:endParaRPr lang="en-GB" sz="1600" b="1"/>
          </a:p>
          <a:p>
            <a:pPr algn="ctr" eaLnBrk="0" hangingPunct="0"/>
            <a:r>
              <a:rPr lang="en-GB" sz="1600" b="1"/>
              <a:t>Error Variance</a:t>
            </a:r>
          </a:p>
        </p:txBody>
      </p:sp>
      <p:sp>
        <p:nvSpPr>
          <p:cNvPr id="167942" name="AutoShape 6"/>
          <p:cNvSpPr>
            <a:spLocks noChangeArrowheads="1"/>
          </p:cNvSpPr>
          <p:nvPr/>
        </p:nvSpPr>
        <p:spPr bwMode="auto">
          <a:xfrm rot="3008070">
            <a:off x="5796757" y="1723231"/>
            <a:ext cx="1227138" cy="6508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rgbClr val="000000"/>
            </a:solidFill>
            <a:miter lim="800000"/>
            <a:headEnd/>
            <a:tailEnd/>
          </a:ln>
        </p:spPr>
        <p:txBody>
          <a:bodyPr anchor="ctr"/>
          <a:lstStyle/>
          <a:p>
            <a:endParaRPr lang="en-GB"/>
          </a:p>
        </p:txBody>
      </p:sp>
      <p:sp>
        <p:nvSpPr>
          <p:cNvPr id="167943" name="AutoShape 7"/>
          <p:cNvSpPr>
            <a:spLocks noChangeArrowheads="1"/>
          </p:cNvSpPr>
          <p:nvPr/>
        </p:nvSpPr>
        <p:spPr bwMode="auto">
          <a:xfrm>
            <a:off x="331788" y="4457700"/>
            <a:ext cx="1371600" cy="1371600"/>
          </a:xfrm>
          <a:prstGeom prst="flowChartAlternateProcess">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eaLnBrk="0" hangingPunct="0"/>
            <a:r>
              <a:rPr lang="en-GB" sz="2400" b="1" dirty="0" err="1">
                <a:solidFill>
                  <a:schemeClr val="bg1"/>
                </a:solidFill>
              </a:rPr>
              <a:t>SS</a:t>
            </a:r>
            <a:r>
              <a:rPr lang="en-GB" sz="2400" b="1" i="1" baseline="-25000" dirty="0" err="1">
                <a:solidFill>
                  <a:schemeClr val="bg1"/>
                </a:solidFill>
              </a:rPr>
              <a:t>A</a:t>
            </a:r>
            <a:endParaRPr lang="en-GB" sz="2400" b="1" i="1" baseline="-25000" dirty="0">
              <a:solidFill>
                <a:schemeClr val="bg1"/>
              </a:solidFill>
            </a:endParaRPr>
          </a:p>
          <a:p>
            <a:pPr algn="ctr" eaLnBrk="0" hangingPunct="0"/>
            <a:r>
              <a:rPr lang="en-GB" sz="1600" b="1" dirty="0">
                <a:solidFill>
                  <a:schemeClr val="bg1"/>
                </a:solidFill>
              </a:rPr>
              <a:t>Effect of Alcohol</a:t>
            </a:r>
          </a:p>
        </p:txBody>
      </p:sp>
      <p:sp>
        <p:nvSpPr>
          <p:cNvPr id="167944" name="AutoShape 8"/>
          <p:cNvSpPr>
            <a:spLocks noChangeArrowheads="1"/>
          </p:cNvSpPr>
          <p:nvPr/>
        </p:nvSpPr>
        <p:spPr bwMode="auto">
          <a:xfrm rot="7210498">
            <a:off x="771525" y="3565525"/>
            <a:ext cx="1066800" cy="685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rgbClr val="000000"/>
            </a:solidFill>
            <a:miter lim="800000"/>
            <a:headEnd/>
            <a:tailEnd/>
          </a:ln>
        </p:spPr>
        <p:txBody>
          <a:bodyPr anchor="ctr"/>
          <a:lstStyle/>
          <a:p>
            <a:endParaRPr lang="en-GB"/>
          </a:p>
        </p:txBody>
      </p:sp>
      <p:sp>
        <p:nvSpPr>
          <p:cNvPr id="167945" name="AutoShape 9"/>
          <p:cNvSpPr>
            <a:spLocks noChangeArrowheads="1"/>
          </p:cNvSpPr>
          <p:nvPr/>
        </p:nvSpPr>
        <p:spPr bwMode="auto">
          <a:xfrm>
            <a:off x="2209800" y="4457700"/>
            <a:ext cx="1371600" cy="1371600"/>
          </a:xfrm>
          <a:prstGeom prst="flowChartAlternateProcess">
            <a:avLst/>
          </a:prstGeom>
          <a:ln>
            <a:headEnd/>
            <a:tailEnd/>
          </a:ln>
        </p:spPr>
        <p:style>
          <a:lnRef idx="0">
            <a:schemeClr val="accent4"/>
          </a:lnRef>
          <a:fillRef idx="3">
            <a:schemeClr val="accent4"/>
          </a:fillRef>
          <a:effectRef idx="3">
            <a:schemeClr val="accent4"/>
          </a:effectRef>
          <a:fontRef idx="minor">
            <a:schemeClr val="lt1"/>
          </a:fontRef>
        </p:style>
        <p:txBody>
          <a:bodyPr anchor="ctr"/>
          <a:lstStyle/>
          <a:p>
            <a:pPr algn="ctr" eaLnBrk="0" hangingPunct="0"/>
            <a:r>
              <a:rPr lang="en-GB" sz="2400" b="1" dirty="0" err="1"/>
              <a:t>SS</a:t>
            </a:r>
            <a:r>
              <a:rPr lang="en-GB" sz="2400" b="1" i="1" baseline="-25000" dirty="0" err="1"/>
              <a:t>B</a:t>
            </a:r>
            <a:endParaRPr lang="en-GB" sz="2400" b="1" i="1" baseline="-25000" dirty="0"/>
          </a:p>
          <a:p>
            <a:pPr algn="ctr" eaLnBrk="0" hangingPunct="0"/>
            <a:r>
              <a:rPr lang="en-GB" sz="1600" b="1" dirty="0"/>
              <a:t>Effect of Gender</a:t>
            </a:r>
          </a:p>
        </p:txBody>
      </p:sp>
      <p:sp>
        <p:nvSpPr>
          <p:cNvPr id="167946" name="AutoShape 10"/>
          <p:cNvSpPr>
            <a:spLocks noChangeArrowheads="1"/>
          </p:cNvSpPr>
          <p:nvPr/>
        </p:nvSpPr>
        <p:spPr bwMode="auto">
          <a:xfrm rot="3008070">
            <a:off x="3834607" y="3575844"/>
            <a:ext cx="1227137" cy="6508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rgbClr val="000000"/>
            </a:solidFill>
            <a:miter lim="800000"/>
            <a:headEnd/>
            <a:tailEnd/>
          </a:ln>
        </p:spPr>
        <p:txBody>
          <a:bodyPr anchor="ctr"/>
          <a:lstStyle/>
          <a:p>
            <a:endParaRPr lang="en-GB"/>
          </a:p>
        </p:txBody>
      </p:sp>
      <p:sp>
        <p:nvSpPr>
          <p:cNvPr id="167947" name="AutoShape 11"/>
          <p:cNvSpPr>
            <a:spLocks noChangeArrowheads="1"/>
          </p:cNvSpPr>
          <p:nvPr/>
        </p:nvSpPr>
        <p:spPr bwMode="auto">
          <a:xfrm>
            <a:off x="4087813" y="4457700"/>
            <a:ext cx="1371600" cy="1371600"/>
          </a:xfrm>
          <a:prstGeom prst="flowChartAlternateProcess">
            <a:avLst/>
          </a:prstGeom>
          <a:ln>
            <a:headEnd/>
            <a:tailEnd/>
          </a:ln>
        </p:spPr>
        <p:style>
          <a:lnRef idx="0">
            <a:schemeClr val="accent5"/>
          </a:lnRef>
          <a:fillRef idx="3">
            <a:schemeClr val="accent5"/>
          </a:fillRef>
          <a:effectRef idx="3">
            <a:schemeClr val="accent5"/>
          </a:effectRef>
          <a:fontRef idx="minor">
            <a:schemeClr val="lt1"/>
          </a:fontRef>
        </p:style>
        <p:txBody>
          <a:bodyPr anchor="ctr"/>
          <a:lstStyle/>
          <a:p>
            <a:pPr algn="ctr" eaLnBrk="0" hangingPunct="0"/>
            <a:r>
              <a:rPr lang="en-GB" sz="2400" b="1" dirty="0" err="1">
                <a:solidFill>
                  <a:schemeClr val="bg1"/>
                </a:solidFill>
              </a:rPr>
              <a:t>SS</a:t>
            </a:r>
            <a:r>
              <a:rPr lang="en-GB" sz="2400" b="1" i="1" baseline="-25000" dirty="0" err="1">
                <a:solidFill>
                  <a:schemeClr val="bg1"/>
                </a:solidFill>
              </a:rPr>
              <a:t>A</a:t>
            </a:r>
            <a:r>
              <a:rPr lang="en-GB" sz="2400" b="1" baseline="-25000" dirty="0">
                <a:solidFill>
                  <a:schemeClr val="bg1"/>
                </a:solidFill>
              </a:rPr>
              <a:t> </a:t>
            </a:r>
            <a:r>
              <a:rPr lang="en-GB" sz="2400" b="1" baseline="-25000" dirty="0">
                <a:solidFill>
                  <a:schemeClr val="bg1"/>
                </a:solidFill>
                <a:sym typeface="Symbol" pitchFamily="18" charset="2"/>
              </a:rPr>
              <a:t></a:t>
            </a:r>
            <a:r>
              <a:rPr lang="en-GB" sz="2400" b="1" baseline="-25000" dirty="0">
                <a:solidFill>
                  <a:schemeClr val="bg1"/>
                </a:solidFill>
              </a:rPr>
              <a:t> </a:t>
            </a:r>
            <a:r>
              <a:rPr lang="en-GB" sz="2400" b="1" i="1" baseline="-25000" dirty="0">
                <a:solidFill>
                  <a:schemeClr val="bg1"/>
                </a:solidFill>
              </a:rPr>
              <a:t>B</a:t>
            </a:r>
          </a:p>
          <a:p>
            <a:pPr algn="ctr" eaLnBrk="0" hangingPunct="0"/>
            <a:r>
              <a:rPr lang="en-GB" sz="1600" b="1" dirty="0">
                <a:solidFill>
                  <a:schemeClr val="bg1"/>
                </a:solidFill>
              </a:rPr>
              <a:t>Effect of Interaction</a:t>
            </a:r>
          </a:p>
        </p:txBody>
      </p:sp>
      <p:sp>
        <p:nvSpPr>
          <p:cNvPr id="167948" name="AutoShape 12"/>
          <p:cNvSpPr>
            <a:spLocks noChangeArrowheads="1"/>
          </p:cNvSpPr>
          <p:nvPr/>
        </p:nvSpPr>
        <p:spPr bwMode="auto">
          <a:xfrm rot="5403437">
            <a:off x="2231232" y="3742531"/>
            <a:ext cx="1227138" cy="6508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rgbClr val="000000"/>
            </a:solidFill>
            <a:miter lim="800000"/>
            <a:headEnd/>
            <a:tailEnd/>
          </a:ln>
        </p:spPr>
        <p:txBody>
          <a:bodyPr anchor="ct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7938"/>
                                        </p:tgtEl>
                                        <p:attrNameLst>
                                          <p:attrName>style.visibility</p:attrName>
                                        </p:attrNameLst>
                                      </p:cBhvr>
                                      <p:to>
                                        <p:strVal val="visible"/>
                                      </p:to>
                                    </p:set>
                                    <p:animEffect transition="in" filter="dissolve">
                                      <p:cBhvr>
                                        <p:cTn id="7" dur="500"/>
                                        <p:tgtEl>
                                          <p:spTgt spid="1679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7940"/>
                                        </p:tgtEl>
                                        <p:attrNameLst>
                                          <p:attrName>style.visibility</p:attrName>
                                        </p:attrNameLst>
                                      </p:cBhvr>
                                      <p:to>
                                        <p:strVal val="visible"/>
                                      </p:to>
                                    </p:set>
                                    <p:animEffect transition="in" filter="wipe(up)">
                                      <p:cBhvr>
                                        <p:cTn id="12" dur="500"/>
                                        <p:tgtEl>
                                          <p:spTgt spid="167940"/>
                                        </p:tgtEl>
                                      </p:cBhvr>
                                    </p:animEffect>
                                  </p:childTnLst>
                                </p:cTn>
                              </p:par>
                            </p:childTnLst>
                          </p:cTn>
                        </p:par>
                        <p:par>
                          <p:cTn id="13" fill="hold">
                            <p:stCondLst>
                              <p:cond delay="500"/>
                            </p:stCondLst>
                            <p:childTnLst>
                              <p:par>
                                <p:cTn id="14" presetID="2" presetClass="entr" presetSubtype="3" fill="hold" grpId="0" nodeType="afterEffect">
                                  <p:stCondLst>
                                    <p:cond delay="0"/>
                                  </p:stCondLst>
                                  <p:childTnLst>
                                    <p:set>
                                      <p:cBhvr>
                                        <p:cTn id="15" dur="1" fill="hold">
                                          <p:stCondLst>
                                            <p:cond delay="0"/>
                                          </p:stCondLst>
                                        </p:cTn>
                                        <p:tgtEl>
                                          <p:spTgt spid="167939"/>
                                        </p:tgtEl>
                                        <p:attrNameLst>
                                          <p:attrName>style.visibility</p:attrName>
                                        </p:attrNameLst>
                                      </p:cBhvr>
                                      <p:to>
                                        <p:strVal val="visible"/>
                                      </p:to>
                                    </p:set>
                                    <p:anim calcmode="lin" valueType="num">
                                      <p:cBhvr additive="base">
                                        <p:cTn id="16" dur="500" fill="hold"/>
                                        <p:tgtEl>
                                          <p:spTgt spid="167939"/>
                                        </p:tgtEl>
                                        <p:attrNameLst>
                                          <p:attrName>ppt_x</p:attrName>
                                        </p:attrNameLst>
                                      </p:cBhvr>
                                      <p:tavLst>
                                        <p:tav tm="0">
                                          <p:val>
                                            <p:strVal val="1+#ppt_w/2"/>
                                          </p:val>
                                        </p:tav>
                                        <p:tav tm="100000">
                                          <p:val>
                                            <p:strVal val="#ppt_x"/>
                                          </p:val>
                                        </p:tav>
                                      </p:tavLst>
                                    </p:anim>
                                    <p:anim calcmode="lin" valueType="num">
                                      <p:cBhvr additive="base">
                                        <p:cTn id="17" dur="500" fill="hold"/>
                                        <p:tgtEl>
                                          <p:spTgt spid="167939"/>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18" presetClass="entr" presetSubtype="12" fill="hold" grpId="0" nodeType="afterEffect">
                                  <p:stCondLst>
                                    <p:cond delay="0"/>
                                  </p:stCondLst>
                                  <p:childTnLst>
                                    <p:set>
                                      <p:cBhvr>
                                        <p:cTn id="20" dur="1" fill="hold">
                                          <p:stCondLst>
                                            <p:cond delay="0"/>
                                          </p:stCondLst>
                                        </p:cTn>
                                        <p:tgtEl>
                                          <p:spTgt spid="167942"/>
                                        </p:tgtEl>
                                        <p:attrNameLst>
                                          <p:attrName>style.visibility</p:attrName>
                                        </p:attrNameLst>
                                      </p:cBhvr>
                                      <p:to>
                                        <p:strVal val="visible"/>
                                      </p:to>
                                    </p:set>
                                    <p:animEffect transition="in" filter="strips(downLeft)">
                                      <p:cBhvr>
                                        <p:cTn id="21" dur="500"/>
                                        <p:tgtEl>
                                          <p:spTgt spid="167942"/>
                                        </p:tgtEl>
                                      </p:cBhvr>
                                    </p:animEffect>
                                  </p:childTnLst>
                                </p:cTn>
                              </p:par>
                            </p:childTnLst>
                          </p:cTn>
                        </p:par>
                        <p:par>
                          <p:cTn id="22" fill="hold">
                            <p:stCondLst>
                              <p:cond delay="1500"/>
                            </p:stCondLst>
                            <p:childTnLst>
                              <p:par>
                                <p:cTn id="23" presetID="2" presetClass="entr" presetSubtype="9" fill="hold" grpId="0" nodeType="afterEffect">
                                  <p:stCondLst>
                                    <p:cond delay="0"/>
                                  </p:stCondLst>
                                  <p:childTnLst>
                                    <p:set>
                                      <p:cBhvr>
                                        <p:cTn id="24" dur="1" fill="hold">
                                          <p:stCondLst>
                                            <p:cond delay="0"/>
                                          </p:stCondLst>
                                        </p:cTn>
                                        <p:tgtEl>
                                          <p:spTgt spid="167941"/>
                                        </p:tgtEl>
                                        <p:attrNameLst>
                                          <p:attrName>style.visibility</p:attrName>
                                        </p:attrNameLst>
                                      </p:cBhvr>
                                      <p:to>
                                        <p:strVal val="visible"/>
                                      </p:to>
                                    </p:set>
                                    <p:anim calcmode="lin" valueType="num">
                                      <p:cBhvr additive="base">
                                        <p:cTn id="25" dur="500" fill="hold"/>
                                        <p:tgtEl>
                                          <p:spTgt spid="167941"/>
                                        </p:tgtEl>
                                        <p:attrNameLst>
                                          <p:attrName>ppt_x</p:attrName>
                                        </p:attrNameLst>
                                      </p:cBhvr>
                                      <p:tavLst>
                                        <p:tav tm="0">
                                          <p:val>
                                            <p:strVal val="0-#ppt_w/2"/>
                                          </p:val>
                                        </p:tav>
                                        <p:tav tm="100000">
                                          <p:val>
                                            <p:strVal val="#ppt_x"/>
                                          </p:val>
                                        </p:tav>
                                      </p:tavLst>
                                    </p:anim>
                                    <p:anim calcmode="lin" valueType="num">
                                      <p:cBhvr additive="base">
                                        <p:cTn id="26" dur="500" fill="hold"/>
                                        <p:tgtEl>
                                          <p:spTgt spid="167941"/>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grpId="0" nodeType="clickEffect">
                                  <p:stCondLst>
                                    <p:cond delay="0"/>
                                  </p:stCondLst>
                                  <p:childTnLst>
                                    <p:set>
                                      <p:cBhvr>
                                        <p:cTn id="30" dur="1" fill="hold">
                                          <p:stCondLst>
                                            <p:cond delay="0"/>
                                          </p:stCondLst>
                                        </p:cTn>
                                        <p:tgtEl>
                                          <p:spTgt spid="167944"/>
                                        </p:tgtEl>
                                        <p:attrNameLst>
                                          <p:attrName>style.visibility</p:attrName>
                                        </p:attrNameLst>
                                      </p:cBhvr>
                                      <p:to>
                                        <p:strVal val="visible"/>
                                      </p:to>
                                    </p:set>
                                    <p:anim calcmode="lin" valueType="num">
                                      <p:cBhvr additive="base">
                                        <p:cTn id="31" dur="500" fill="hold"/>
                                        <p:tgtEl>
                                          <p:spTgt spid="167944"/>
                                        </p:tgtEl>
                                        <p:attrNameLst>
                                          <p:attrName>ppt_x</p:attrName>
                                        </p:attrNameLst>
                                      </p:cBhvr>
                                      <p:tavLst>
                                        <p:tav tm="0">
                                          <p:val>
                                            <p:strVal val="1+#ppt_w/2"/>
                                          </p:val>
                                        </p:tav>
                                        <p:tav tm="100000">
                                          <p:val>
                                            <p:strVal val="#ppt_x"/>
                                          </p:val>
                                        </p:tav>
                                      </p:tavLst>
                                    </p:anim>
                                    <p:anim calcmode="lin" valueType="num">
                                      <p:cBhvr additive="base">
                                        <p:cTn id="32" dur="500" fill="hold"/>
                                        <p:tgtEl>
                                          <p:spTgt spid="167944"/>
                                        </p:tgtEl>
                                        <p:attrNameLst>
                                          <p:attrName>ppt_y</p:attrName>
                                        </p:attrNameLst>
                                      </p:cBhvr>
                                      <p:tavLst>
                                        <p:tav tm="0">
                                          <p:val>
                                            <p:strVal val="0-#ppt_h/2"/>
                                          </p:val>
                                        </p:tav>
                                        <p:tav tm="100000">
                                          <p:val>
                                            <p:strVal val="#ppt_y"/>
                                          </p:val>
                                        </p:tav>
                                      </p:tavLst>
                                    </p:anim>
                                  </p:childTnLst>
                                </p:cTn>
                              </p:par>
                            </p:childTnLst>
                          </p:cTn>
                        </p:par>
                        <p:par>
                          <p:cTn id="33" fill="hold">
                            <p:stCondLst>
                              <p:cond delay="500"/>
                            </p:stCondLst>
                            <p:childTnLst>
                              <p:par>
                                <p:cTn id="34" presetID="2" presetClass="entr" presetSubtype="3" fill="hold" grpId="0" nodeType="afterEffect">
                                  <p:stCondLst>
                                    <p:cond delay="0"/>
                                  </p:stCondLst>
                                  <p:childTnLst>
                                    <p:set>
                                      <p:cBhvr>
                                        <p:cTn id="35" dur="1" fill="hold">
                                          <p:stCondLst>
                                            <p:cond delay="0"/>
                                          </p:stCondLst>
                                        </p:cTn>
                                        <p:tgtEl>
                                          <p:spTgt spid="167943"/>
                                        </p:tgtEl>
                                        <p:attrNameLst>
                                          <p:attrName>style.visibility</p:attrName>
                                        </p:attrNameLst>
                                      </p:cBhvr>
                                      <p:to>
                                        <p:strVal val="visible"/>
                                      </p:to>
                                    </p:set>
                                    <p:anim calcmode="lin" valueType="num">
                                      <p:cBhvr additive="base">
                                        <p:cTn id="36" dur="500" fill="hold"/>
                                        <p:tgtEl>
                                          <p:spTgt spid="167943"/>
                                        </p:tgtEl>
                                        <p:attrNameLst>
                                          <p:attrName>ppt_x</p:attrName>
                                        </p:attrNameLst>
                                      </p:cBhvr>
                                      <p:tavLst>
                                        <p:tav tm="0">
                                          <p:val>
                                            <p:strVal val="1+#ppt_w/2"/>
                                          </p:val>
                                        </p:tav>
                                        <p:tav tm="100000">
                                          <p:val>
                                            <p:strVal val="#ppt_x"/>
                                          </p:val>
                                        </p:tav>
                                      </p:tavLst>
                                    </p:anim>
                                    <p:anim calcmode="lin" valueType="num">
                                      <p:cBhvr additive="base">
                                        <p:cTn id="37" dur="500" fill="hold"/>
                                        <p:tgtEl>
                                          <p:spTgt spid="167943"/>
                                        </p:tgtEl>
                                        <p:attrNameLst>
                                          <p:attrName>ppt_y</p:attrName>
                                        </p:attrNameLst>
                                      </p:cBhvr>
                                      <p:tavLst>
                                        <p:tav tm="0">
                                          <p:val>
                                            <p:strVal val="0-#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499"/>
                                          </p:stCondLst>
                                        </p:cTn>
                                        <p:tgtEl>
                                          <p:spTgt spid="167948"/>
                                        </p:tgtEl>
                                        <p:attrNameLst>
                                          <p:attrName>style.visibility</p:attrName>
                                        </p:attrNameLst>
                                      </p:cBhvr>
                                      <p:to>
                                        <p:strVal val="visible"/>
                                      </p:to>
                                    </p:set>
                                  </p:childTnLst>
                                </p:cTn>
                              </p:par>
                            </p:childTnLst>
                          </p:cTn>
                        </p:par>
                        <p:par>
                          <p:cTn id="42" fill="hold">
                            <p:stCondLst>
                              <p:cond delay="500"/>
                            </p:stCondLst>
                            <p:childTnLst>
                              <p:par>
                                <p:cTn id="43" presetID="2" presetClass="entr" presetSubtype="9" fill="hold" grpId="0" nodeType="afterEffect">
                                  <p:stCondLst>
                                    <p:cond delay="0"/>
                                  </p:stCondLst>
                                  <p:childTnLst>
                                    <p:set>
                                      <p:cBhvr>
                                        <p:cTn id="44" dur="1" fill="hold">
                                          <p:stCondLst>
                                            <p:cond delay="0"/>
                                          </p:stCondLst>
                                        </p:cTn>
                                        <p:tgtEl>
                                          <p:spTgt spid="167945"/>
                                        </p:tgtEl>
                                        <p:attrNameLst>
                                          <p:attrName>style.visibility</p:attrName>
                                        </p:attrNameLst>
                                      </p:cBhvr>
                                      <p:to>
                                        <p:strVal val="visible"/>
                                      </p:to>
                                    </p:set>
                                    <p:anim calcmode="lin" valueType="num">
                                      <p:cBhvr additive="base">
                                        <p:cTn id="45" dur="500" fill="hold"/>
                                        <p:tgtEl>
                                          <p:spTgt spid="167945"/>
                                        </p:tgtEl>
                                        <p:attrNameLst>
                                          <p:attrName>ppt_x</p:attrName>
                                        </p:attrNameLst>
                                      </p:cBhvr>
                                      <p:tavLst>
                                        <p:tav tm="0">
                                          <p:val>
                                            <p:strVal val="0-#ppt_w/2"/>
                                          </p:val>
                                        </p:tav>
                                        <p:tav tm="100000">
                                          <p:val>
                                            <p:strVal val="#ppt_x"/>
                                          </p:val>
                                        </p:tav>
                                      </p:tavLst>
                                    </p:anim>
                                    <p:anim calcmode="lin" valueType="num">
                                      <p:cBhvr additive="base">
                                        <p:cTn id="46" dur="500" fill="hold"/>
                                        <p:tgtEl>
                                          <p:spTgt spid="167945"/>
                                        </p:tgtEl>
                                        <p:attrNameLst>
                                          <p:attrName>ppt_y</p:attrName>
                                        </p:attrNameLst>
                                      </p:cBhvr>
                                      <p:tavLst>
                                        <p:tav tm="0">
                                          <p:val>
                                            <p:strVal val="0-#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9" fill="hold" grpId="0" nodeType="clickEffect">
                                  <p:stCondLst>
                                    <p:cond delay="0"/>
                                  </p:stCondLst>
                                  <p:childTnLst>
                                    <p:set>
                                      <p:cBhvr>
                                        <p:cTn id="50" dur="1" fill="hold">
                                          <p:stCondLst>
                                            <p:cond delay="0"/>
                                          </p:stCondLst>
                                        </p:cTn>
                                        <p:tgtEl>
                                          <p:spTgt spid="167946"/>
                                        </p:tgtEl>
                                        <p:attrNameLst>
                                          <p:attrName>style.visibility</p:attrName>
                                        </p:attrNameLst>
                                      </p:cBhvr>
                                      <p:to>
                                        <p:strVal val="visible"/>
                                      </p:to>
                                    </p:set>
                                    <p:anim calcmode="lin" valueType="num">
                                      <p:cBhvr additive="base">
                                        <p:cTn id="51" dur="500" fill="hold"/>
                                        <p:tgtEl>
                                          <p:spTgt spid="167946"/>
                                        </p:tgtEl>
                                        <p:attrNameLst>
                                          <p:attrName>ppt_x</p:attrName>
                                        </p:attrNameLst>
                                      </p:cBhvr>
                                      <p:tavLst>
                                        <p:tav tm="0">
                                          <p:val>
                                            <p:strVal val="0-#ppt_w/2"/>
                                          </p:val>
                                        </p:tav>
                                        <p:tav tm="100000">
                                          <p:val>
                                            <p:strVal val="#ppt_x"/>
                                          </p:val>
                                        </p:tav>
                                      </p:tavLst>
                                    </p:anim>
                                    <p:anim calcmode="lin" valueType="num">
                                      <p:cBhvr additive="base">
                                        <p:cTn id="52" dur="500" fill="hold"/>
                                        <p:tgtEl>
                                          <p:spTgt spid="167946"/>
                                        </p:tgtEl>
                                        <p:attrNameLst>
                                          <p:attrName>ppt_y</p:attrName>
                                        </p:attrNameLst>
                                      </p:cBhvr>
                                      <p:tavLst>
                                        <p:tav tm="0">
                                          <p:val>
                                            <p:strVal val="0-#ppt_h/2"/>
                                          </p:val>
                                        </p:tav>
                                        <p:tav tm="100000">
                                          <p:val>
                                            <p:strVal val="#ppt_y"/>
                                          </p:val>
                                        </p:tav>
                                      </p:tavLst>
                                    </p:anim>
                                  </p:childTnLst>
                                </p:cTn>
                              </p:par>
                            </p:childTnLst>
                          </p:cTn>
                        </p:par>
                        <p:par>
                          <p:cTn id="53" fill="hold">
                            <p:stCondLst>
                              <p:cond delay="500"/>
                            </p:stCondLst>
                            <p:childTnLst>
                              <p:par>
                                <p:cTn id="54" presetID="2" presetClass="entr" presetSubtype="9" fill="hold" grpId="0" nodeType="afterEffect">
                                  <p:stCondLst>
                                    <p:cond delay="0"/>
                                  </p:stCondLst>
                                  <p:childTnLst>
                                    <p:set>
                                      <p:cBhvr>
                                        <p:cTn id="55" dur="1" fill="hold">
                                          <p:stCondLst>
                                            <p:cond delay="0"/>
                                          </p:stCondLst>
                                        </p:cTn>
                                        <p:tgtEl>
                                          <p:spTgt spid="167947"/>
                                        </p:tgtEl>
                                        <p:attrNameLst>
                                          <p:attrName>style.visibility</p:attrName>
                                        </p:attrNameLst>
                                      </p:cBhvr>
                                      <p:to>
                                        <p:strVal val="visible"/>
                                      </p:to>
                                    </p:set>
                                    <p:anim calcmode="lin" valueType="num">
                                      <p:cBhvr additive="base">
                                        <p:cTn id="56" dur="500" fill="hold"/>
                                        <p:tgtEl>
                                          <p:spTgt spid="167947"/>
                                        </p:tgtEl>
                                        <p:attrNameLst>
                                          <p:attrName>ppt_x</p:attrName>
                                        </p:attrNameLst>
                                      </p:cBhvr>
                                      <p:tavLst>
                                        <p:tav tm="0">
                                          <p:val>
                                            <p:strVal val="0-#ppt_w/2"/>
                                          </p:val>
                                        </p:tav>
                                        <p:tav tm="100000">
                                          <p:val>
                                            <p:strVal val="#ppt_x"/>
                                          </p:val>
                                        </p:tav>
                                      </p:tavLst>
                                    </p:anim>
                                    <p:anim calcmode="lin" valueType="num">
                                      <p:cBhvr additive="base">
                                        <p:cTn id="57" dur="500" fill="hold"/>
                                        <p:tgtEl>
                                          <p:spTgt spid="16794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8" grpId="0" animBg="1" autoUpdateAnimBg="0"/>
      <p:bldP spid="167939" grpId="0" animBg="1" autoUpdateAnimBg="0"/>
      <p:bldP spid="167940" grpId="0" animBg="1"/>
      <p:bldP spid="167941" grpId="0" animBg="1" autoUpdateAnimBg="0"/>
      <p:bldP spid="167942" grpId="0" animBg="1"/>
      <p:bldP spid="167943" grpId="0" animBg="1" autoUpdateAnimBg="0"/>
      <p:bldP spid="167944" grpId="0" animBg="1"/>
      <p:bldP spid="167945" grpId="0" animBg="1" autoUpdateAnimBg="0"/>
      <p:bldP spid="167946" grpId="0" animBg="1"/>
      <p:bldP spid="167947" grpId="0" animBg="1" autoUpdateAnimBg="0"/>
      <p:bldP spid="167948"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 name="Date Placeholder 3"/>
          <p:cNvSpPr>
            <a:spLocks noGrp="1"/>
          </p:cNvSpPr>
          <p:nvPr>
            <p:ph type="dt" sz="half" idx="10"/>
          </p:nvPr>
        </p:nvSpPr>
        <p:spPr/>
        <p:txBody>
          <a:bodyPr/>
          <a:lstStyle/>
          <a:p>
            <a:r>
              <a:rPr lang="en-US"/>
              <a:t>Slide </a:t>
            </a:r>
            <a:fld id="{2E247679-EA7D-42B3-A053-1DCDA6CEEBB9}" type="slidenum">
              <a:rPr lang="en-US"/>
              <a:pPr/>
              <a:t>8</a:t>
            </a:fld>
            <a:endParaRPr lang="en-US"/>
          </a:p>
        </p:txBody>
      </p:sp>
      <p:sp>
        <p:nvSpPr>
          <p:cNvPr id="169986" name="Rectangle 2"/>
          <p:cNvSpPr>
            <a:spLocks noGrp="1" noChangeArrowheads="1"/>
          </p:cNvSpPr>
          <p:nvPr>
            <p:ph type="title"/>
          </p:nvPr>
        </p:nvSpPr>
        <p:spPr>
          <a:xfrm>
            <a:off x="1447800" y="344488"/>
            <a:ext cx="7010400" cy="1143000"/>
          </a:xfrm>
        </p:spPr>
        <p:txBody>
          <a:bodyPr/>
          <a:lstStyle/>
          <a:p>
            <a:r>
              <a:rPr lang="en-GB"/>
              <a:t>Step 1: Calculate SS</a:t>
            </a:r>
            <a:r>
              <a:rPr lang="en-GB" baseline="-25000"/>
              <a:t>T</a:t>
            </a:r>
          </a:p>
        </p:txBody>
      </p:sp>
      <p:graphicFrame>
        <p:nvGraphicFramePr>
          <p:cNvPr id="169987" name="Group 3"/>
          <p:cNvGraphicFramePr>
            <a:graphicFrameLocks noGrp="1"/>
          </p:cNvGraphicFramePr>
          <p:nvPr/>
        </p:nvGraphicFramePr>
        <p:xfrm>
          <a:off x="1139825" y="1427163"/>
          <a:ext cx="5432425" cy="3048000"/>
        </p:xfrm>
        <a:graphic>
          <a:graphicData uri="http://schemas.openxmlformats.org/drawingml/2006/table">
            <a:tbl>
              <a:tblPr/>
              <a:tblGrid>
                <a:gridCol w="890588"/>
                <a:gridCol w="920750"/>
                <a:gridCol w="904875"/>
                <a:gridCol w="904875"/>
                <a:gridCol w="906462"/>
                <a:gridCol w="904875"/>
              </a:tblGrid>
              <a:tr h="3317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accent2"/>
                          </a:solidFill>
                          <a:effectLst/>
                          <a:latin typeface="Trebuchet MS" pitchFamily="34" charset="0"/>
                          <a:cs typeface="Times New Roman" pitchFamily="18" charset="0"/>
                        </a:rPr>
                        <a:t>65</a:t>
                      </a:r>
                    </a:p>
                  </a:txBody>
                  <a:tcPr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accent2"/>
                          </a:solidFill>
                          <a:effectLst/>
                          <a:latin typeface="Trebuchet MS" pitchFamily="34" charset="0"/>
                          <a:cs typeface="Times New Roman" pitchFamily="18" charset="0"/>
                        </a:rPr>
                        <a:t>50</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accent2"/>
                          </a:solidFill>
                          <a:effectLst/>
                          <a:latin typeface="Trebuchet MS" pitchFamily="34" charset="0"/>
                          <a:cs typeface="Times New Roman" pitchFamily="18" charset="0"/>
                        </a:rPr>
                        <a:t>70</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accent2"/>
                          </a:solidFill>
                          <a:effectLst/>
                          <a:latin typeface="Trebuchet MS" pitchFamily="34" charset="0"/>
                          <a:cs typeface="Times New Roman" pitchFamily="18" charset="0"/>
                        </a:rPr>
                        <a:t>45</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accent2"/>
                          </a:solidFill>
                          <a:effectLst/>
                          <a:latin typeface="Trebuchet MS" pitchFamily="34" charset="0"/>
                          <a:cs typeface="Times New Roman" pitchFamily="18" charset="0"/>
                        </a:rPr>
                        <a:t>55</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accent2"/>
                          </a:solidFill>
                          <a:effectLst/>
                          <a:latin typeface="Trebuchet MS" pitchFamily="34" charset="0"/>
                          <a:cs typeface="Times New Roman" pitchFamily="18" charset="0"/>
                        </a:rPr>
                        <a:t>30</a:t>
                      </a:r>
                    </a:p>
                  </a:txBody>
                  <a:tcPr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r>
              <a:tr h="3317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accent2"/>
                          </a:solidFill>
                          <a:effectLst/>
                          <a:latin typeface="Trebuchet MS" pitchFamily="34" charset="0"/>
                          <a:cs typeface="Times New Roman" pitchFamily="18" charset="0"/>
                        </a:rPr>
                        <a:t>50</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accent2"/>
                          </a:solidFill>
                          <a:effectLst/>
                          <a:latin typeface="Trebuchet MS" pitchFamily="34" charset="0"/>
                          <a:cs typeface="Times New Roman" pitchFamily="18" charset="0"/>
                        </a:rPr>
                        <a:t>55</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accent2"/>
                          </a:solidFill>
                          <a:effectLst/>
                          <a:latin typeface="Trebuchet MS" pitchFamily="34" charset="0"/>
                          <a:cs typeface="Times New Roman" pitchFamily="18" charset="0"/>
                        </a:rPr>
                        <a:t>65</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accent2"/>
                          </a:solidFill>
                          <a:effectLst/>
                          <a:latin typeface="Trebuchet MS" pitchFamily="34" charset="0"/>
                          <a:cs typeface="Times New Roman" pitchFamily="18" charset="0"/>
                        </a:rPr>
                        <a:t>60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accent2"/>
                          </a:solidFill>
                          <a:effectLst/>
                          <a:latin typeface="Trebuchet MS" pitchFamily="34" charset="0"/>
                          <a:cs typeface="Times New Roman" pitchFamily="18" charset="0"/>
                        </a:rPr>
                        <a:t>65</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accent2"/>
                          </a:solidFill>
                          <a:effectLst/>
                          <a:latin typeface="Trebuchet MS" pitchFamily="34" charset="0"/>
                          <a:cs typeface="Times New Roman" pitchFamily="18" charset="0"/>
                        </a:rPr>
                        <a:t>30</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3317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accent2"/>
                          </a:solidFill>
                          <a:effectLst/>
                          <a:latin typeface="Trebuchet MS" pitchFamily="34" charset="0"/>
                          <a:cs typeface="Times New Roman" pitchFamily="18" charset="0"/>
                        </a:rPr>
                        <a:t>70</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accent2"/>
                          </a:solidFill>
                          <a:effectLst/>
                          <a:latin typeface="Trebuchet MS" pitchFamily="34" charset="0"/>
                          <a:cs typeface="Times New Roman" pitchFamily="18" charset="0"/>
                        </a:rPr>
                        <a:t>80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accent2"/>
                          </a:solidFill>
                          <a:effectLst/>
                          <a:latin typeface="Trebuchet MS" pitchFamily="34" charset="0"/>
                          <a:cs typeface="Times New Roman" pitchFamily="18" charset="0"/>
                        </a:rPr>
                        <a:t>60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accent2"/>
                          </a:solidFill>
                          <a:effectLst/>
                          <a:latin typeface="Trebuchet MS" pitchFamily="34" charset="0"/>
                          <a:cs typeface="Times New Roman" pitchFamily="18" charset="0"/>
                        </a:rPr>
                        <a:t>85</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accent2"/>
                          </a:solidFill>
                          <a:effectLst/>
                          <a:latin typeface="Trebuchet MS" pitchFamily="34" charset="0"/>
                          <a:cs typeface="Times New Roman" pitchFamily="18" charset="0"/>
                        </a:rPr>
                        <a:t>70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accent2"/>
                          </a:solidFill>
                          <a:effectLst/>
                          <a:latin typeface="Trebuchet MS" pitchFamily="34" charset="0"/>
                          <a:cs typeface="Times New Roman" pitchFamily="18" charset="0"/>
                        </a:rPr>
                        <a:t>30</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3333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accent2"/>
                          </a:solidFill>
                          <a:effectLst/>
                          <a:latin typeface="Trebuchet MS" pitchFamily="34" charset="0"/>
                          <a:cs typeface="Times New Roman" pitchFamily="18" charset="0"/>
                        </a:rPr>
                        <a:t>45</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accent2"/>
                          </a:solidFill>
                          <a:effectLst/>
                          <a:latin typeface="Trebuchet MS" pitchFamily="34" charset="0"/>
                          <a:cs typeface="Times New Roman" pitchFamily="18" charset="0"/>
                        </a:rPr>
                        <a:t>65</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accent2"/>
                          </a:solidFill>
                          <a:effectLst/>
                          <a:latin typeface="Trebuchet MS" pitchFamily="34" charset="0"/>
                          <a:cs typeface="Times New Roman" pitchFamily="18" charset="0"/>
                        </a:rPr>
                        <a:t>70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accent2"/>
                          </a:solidFill>
                          <a:effectLst/>
                          <a:latin typeface="Trebuchet MS" pitchFamily="34" charset="0"/>
                          <a:cs typeface="Times New Roman" pitchFamily="18" charset="0"/>
                        </a:rPr>
                        <a:t>65</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accent2"/>
                          </a:solidFill>
                          <a:effectLst/>
                          <a:latin typeface="Trebuchet MS" pitchFamily="34" charset="0"/>
                          <a:cs typeface="Times New Roman" pitchFamily="18" charset="0"/>
                        </a:rPr>
                        <a:t>55</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accent2"/>
                          </a:solidFill>
                          <a:effectLst/>
                          <a:latin typeface="Trebuchet MS" pitchFamily="34" charset="0"/>
                          <a:cs typeface="Times New Roman" pitchFamily="18" charset="0"/>
                        </a:rPr>
                        <a:t>55</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330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accent2"/>
                          </a:solidFill>
                          <a:effectLst/>
                          <a:latin typeface="Trebuchet MS" pitchFamily="34" charset="0"/>
                          <a:cs typeface="Times New Roman" pitchFamily="18" charset="0"/>
                        </a:rPr>
                        <a:t>55</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accent2"/>
                          </a:solidFill>
                          <a:effectLst/>
                          <a:latin typeface="Trebuchet MS" pitchFamily="34" charset="0"/>
                          <a:cs typeface="Times New Roman" pitchFamily="18" charset="0"/>
                        </a:rPr>
                        <a:t>70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accent2"/>
                          </a:solidFill>
                          <a:effectLst/>
                          <a:latin typeface="Trebuchet MS" pitchFamily="34" charset="0"/>
                          <a:cs typeface="Times New Roman" pitchFamily="18" charset="0"/>
                        </a:rPr>
                        <a:t>65</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accent2"/>
                          </a:solidFill>
                          <a:effectLst/>
                          <a:latin typeface="Trebuchet MS" pitchFamily="34" charset="0"/>
                          <a:cs typeface="Times New Roman" pitchFamily="18" charset="0"/>
                        </a:rPr>
                        <a:t>70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accent2"/>
                          </a:solidFill>
                          <a:effectLst/>
                          <a:latin typeface="Trebuchet MS" pitchFamily="34" charset="0"/>
                          <a:cs typeface="Times New Roman" pitchFamily="18" charset="0"/>
                        </a:rPr>
                        <a:t>55</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accent2"/>
                          </a:solidFill>
                          <a:effectLst/>
                          <a:latin typeface="Trebuchet MS" pitchFamily="34" charset="0"/>
                          <a:cs typeface="Times New Roman" pitchFamily="18" charset="0"/>
                        </a:rPr>
                        <a:t>35</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3333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accent2"/>
                          </a:solidFill>
                          <a:effectLst/>
                          <a:latin typeface="Trebuchet MS" pitchFamily="34" charset="0"/>
                          <a:cs typeface="Times New Roman" pitchFamily="18" charset="0"/>
                        </a:rPr>
                        <a:t>30</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accent2"/>
                          </a:solidFill>
                          <a:effectLst/>
                          <a:latin typeface="Trebuchet MS" pitchFamily="34" charset="0"/>
                          <a:cs typeface="Times New Roman" pitchFamily="18" charset="0"/>
                        </a:rPr>
                        <a:t>75</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accent2"/>
                          </a:solidFill>
                          <a:effectLst/>
                          <a:latin typeface="Trebuchet MS" pitchFamily="34" charset="0"/>
                          <a:cs typeface="Times New Roman" pitchFamily="18" charset="0"/>
                        </a:rPr>
                        <a:t>60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accent2"/>
                          </a:solidFill>
                          <a:effectLst/>
                          <a:latin typeface="Trebuchet MS" pitchFamily="34" charset="0"/>
                          <a:cs typeface="Times New Roman" pitchFamily="18" charset="0"/>
                        </a:rPr>
                        <a:t>70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accent2"/>
                          </a:solidFill>
                          <a:effectLst/>
                          <a:latin typeface="Trebuchet MS" pitchFamily="34" charset="0"/>
                          <a:cs typeface="Times New Roman" pitchFamily="18" charset="0"/>
                        </a:rPr>
                        <a:t>60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accent2"/>
                          </a:solidFill>
                          <a:effectLst/>
                          <a:latin typeface="Trebuchet MS" pitchFamily="34" charset="0"/>
                          <a:cs typeface="Times New Roman" pitchFamily="18" charset="0"/>
                        </a:rPr>
                        <a:t>20</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3317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accent2"/>
                          </a:solidFill>
                          <a:effectLst/>
                          <a:latin typeface="Trebuchet MS" pitchFamily="34" charset="0"/>
                          <a:cs typeface="Times New Roman" pitchFamily="18" charset="0"/>
                        </a:rPr>
                        <a:t>70</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accent2"/>
                          </a:solidFill>
                          <a:effectLst/>
                          <a:latin typeface="Trebuchet MS" pitchFamily="34" charset="0"/>
                          <a:cs typeface="Times New Roman" pitchFamily="18" charset="0"/>
                        </a:rPr>
                        <a:t>75</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accent2"/>
                          </a:solidFill>
                          <a:effectLst/>
                          <a:latin typeface="Trebuchet MS" pitchFamily="34" charset="0"/>
                          <a:cs typeface="Times New Roman" pitchFamily="18" charset="0"/>
                        </a:rPr>
                        <a:t>60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accent2"/>
                          </a:solidFill>
                          <a:effectLst/>
                          <a:latin typeface="Trebuchet MS" pitchFamily="34" charset="0"/>
                          <a:cs typeface="Times New Roman" pitchFamily="18" charset="0"/>
                        </a:rPr>
                        <a:t>80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accent2"/>
                          </a:solidFill>
                          <a:effectLst/>
                          <a:latin typeface="Trebuchet MS" pitchFamily="34" charset="0"/>
                          <a:cs typeface="Times New Roman" pitchFamily="18" charset="0"/>
                        </a:rPr>
                        <a:t>50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accent2"/>
                          </a:solidFill>
                          <a:effectLst/>
                          <a:latin typeface="Trebuchet MS" pitchFamily="34" charset="0"/>
                          <a:cs typeface="Times New Roman" pitchFamily="18" charset="0"/>
                        </a:rPr>
                        <a:t>45</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3317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accent2"/>
                          </a:solidFill>
                          <a:effectLst/>
                          <a:latin typeface="Trebuchet MS" pitchFamily="34" charset="0"/>
                          <a:cs typeface="Times New Roman" pitchFamily="18" charset="0"/>
                        </a:rPr>
                        <a:t>55</a:t>
                      </a:r>
                    </a:p>
                  </a:txBody>
                  <a:tcPr horzOverflow="overflow">
                    <a:lnL w="285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accent2"/>
                          </a:solidFill>
                          <a:effectLst/>
                          <a:latin typeface="Trebuchet MS" pitchFamily="34" charset="0"/>
                          <a:cs typeface="Times New Roman" pitchFamily="18" charset="0"/>
                        </a:rPr>
                        <a:t>65</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accent2"/>
                          </a:solidFill>
                          <a:effectLst/>
                          <a:latin typeface="Trebuchet MS" pitchFamily="34" charset="0"/>
                          <a:cs typeface="Times New Roman" pitchFamily="18" charset="0"/>
                        </a:rPr>
                        <a:t>50</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accent2"/>
                          </a:solidFill>
                          <a:effectLst/>
                          <a:latin typeface="Trebuchet MS" pitchFamily="34" charset="0"/>
                          <a:cs typeface="Times New Roman" pitchFamily="18" charset="0"/>
                        </a:rPr>
                        <a:t>60</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accent2"/>
                          </a:solidFill>
                          <a:effectLst/>
                          <a:latin typeface="Trebuchet MS" pitchFamily="34" charset="0"/>
                          <a:cs typeface="Times New Roman" pitchFamily="18" charset="0"/>
                        </a:rPr>
                        <a:t>50</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accent2"/>
                          </a:solidFill>
                          <a:effectLst/>
                          <a:latin typeface="Trebuchet MS" pitchFamily="34" charset="0"/>
                          <a:cs typeface="Times New Roman" pitchFamily="18" charset="0"/>
                        </a:rPr>
                        <a:t>40</a:t>
                      </a:r>
                    </a:p>
                  </a:txBody>
                  <a:tcPr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r>
              <a:tr h="331788">
                <a:tc gridSpan="6">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accent2"/>
                          </a:solidFill>
                          <a:effectLst/>
                          <a:latin typeface="Trebuchet MS" pitchFamily="34" charset="0"/>
                          <a:cs typeface="Times New Roman" pitchFamily="18" charset="0"/>
                        </a:rPr>
                        <a:t>Grand Mean = 58.33</a:t>
                      </a:r>
                      <a:r>
                        <a:rPr kumimoji="0" lang="en-GB" sz="1800" b="0" i="0" u="none" strike="noStrike" cap="none" normalizeH="0" baseline="0" smtClean="0">
                          <a:ln>
                            <a:noFill/>
                          </a:ln>
                          <a:solidFill>
                            <a:schemeClr val="accent2"/>
                          </a:solidFill>
                          <a:effectLst/>
                          <a:latin typeface="Trebuchet MS" pitchFamily="34" charset="0"/>
                        </a:rPr>
                        <a:t> </a:t>
                      </a:r>
                    </a:p>
                  </a:txBody>
                  <a:tcPr horzOverflow="overflow">
                    <a:lnL cap="flat">
                      <a:noFill/>
                    </a:lnL>
                    <a:lnR cap="flat">
                      <a:noFill/>
                    </a:lnR>
                    <a:lnT w="28575" cap="flat" cmpd="sng" algn="ctr">
                      <a:solidFill>
                        <a:schemeClr val="tx1"/>
                      </a:solidFill>
                      <a:prstDash val="solid"/>
                      <a:round/>
                      <a:headEnd type="none" w="med" len="med"/>
                      <a:tailEnd type="none" w="med" len="med"/>
                    </a:lnT>
                    <a:lnB cap="flat">
                      <a:noFill/>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bl>
          </a:graphicData>
        </a:graphic>
      </p:graphicFrame>
      <p:graphicFrame>
        <p:nvGraphicFramePr>
          <p:cNvPr id="170044" name="Object 60"/>
          <p:cNvGraphicFramePr>
            <a:graphicFrameLocks noChangeAspect="1"/>
          </p:cNvGraphicFramePr>
          <p:nvPr/>
        </p:nvGraphicFramePr>
        <p:xfrm>
          <a:off x="4949825" y="4529138"/>
          <a:ext cx="3298825" cy="1522412"/>
        </p:xfrm>
        <a:graphic>
          <a:graphicData uri="http://schemas.openxmlformats.org/presentationml/2006/ole">
            <p:oleObj spid="_x0000_s1034" name="Equation" r:id="rId4" imgW="1295262" imgH="596923"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69986"/>
                                        </p:tgtEl>
                                        <p:attrNameLst>
                                          <p:attrName>style.visibility</p:attrName>
                                        </p:attrNameLst>
                                      </p:cBhvr>
                                      <p:to>
                                        <p:strVal val="visible"/>
                                      </p:to>
                                    </p:set>
                                    <p:animEffect transition="in" filter="dissolve">
                                      <p:cBhvr>
                                        <p:cTn id="7" dur="500"/>
                                        <p:tgtEl>
                                          <p:spTgt spid="169986"/>
                                        </p:tgtEl>
                                      </p:cBhvr>
                                    </p:animEffect>
                                  </p:childTnLst>
                                </p:cTn>
                              </p:par>
                            </p:childTnLst>
                          </p:cTn>
                        </p:par>
                        <p:par>
                          <p:cTn id="8" fill="hold">
                            <p:stCondLst>
                              <p:cond delay="500"/>
                            </p:stCondLst>
                            <p:childTnLst>
                              <p:par>
                                <p:cTn id="9" presetID="23" presetClass="entr" presetSubtype="528" fill="hold" nodeType="afterEffect">
                                  <p:stCondLst>
                                    <p:cond delay="2000"/>
                                  </p:stCondLst>
                                  <p:childTnLst>
                                    <p:set>
                                      <p:cBhvr>
                                        <p:cTn id="10" dur="1" fill="hold">
                                          <p:stCondLst>
                                            <p:cond delay="0"/>
                                          </p:stCondLst>
                                        </p:cTn>
                                        <p:tgtEl>
                                          <p:spTgt spid="169987"/>
                                        </p:tgtEl>
                                        <p:attrNameLst>
                                          <p:attrName>style.visibility</p:attrName>
                                        </p:attrNameLst>
                                      </p:cBhvr>
                                      <p:to>
                                        <p:strVal val="visible"/>
                                      </p:to>
                                    </p:set>
                                    <p:anim calcmode="lin" valueType="num">
                                      <p:cBhvr>
                                        <p:cTn id="11" dur="500" fill="hold"/>
                                        <p:tgtEl>
                                          <p:spTgt spid="169987"/>
                                        </p:tgtEl>
                                        <p:attrNameLst>
                                          <p:attrName>ppt_w</p:attrName>
                                        </p:attrNameLst>
                                      </p:cBhvr>
                                      <p:tavLst>
                                        <p:tav tm="0">
                                          <p:val>
                                            <p:fltVal val="0"/>
                                          </p:val>
                                        </p:tav>
                                        <p:tav tm="100000">
                                          <p:val>
                                            <p:strVal val="#ppt_w"/>
                                          </p:val>
                                        </p:tav>
                                      </p:tavLst>
                                    </p:anim>
                                    <p:anim calcmode="lin" valueType="num">
                                      <p:cBhvr>
                                        <p:cTn id="12" dur="500" fill="hold"/>
                                        <p:tgtEl>
                                          <p:spTgt spid="169987"/>
                                        </p:tgtEl>
                                        <p:attrNameLst>
                                          <p:attrName>ppt_h</p:attrName>
                                        </p:attrNameLst>
                                      </p:cBhvr>
                                      <p:tavLst>
                                        <p:tav tm="0">
                                          <p:val>
                                            <p:fltVal val="0"/>
                                          </p:val>
                                        </p:tav>
                                        <p:tav tm="100000">
                                          <p:val>
                                            <p:strVal val="#ppt_h"/>
                                          </p:val>
                                        </p:tav>
                                      </p:tavLst>
                                    </p:anim>
                                    <p:anim calcmode="lin" valueType="num">
                                      <p:cBhvr>
                                        <p:cTn id="13" dur="500" fill="hold"/>
                                        <p:tgtEl>
                                          <p:spTgt spid="169987"/>
                                        </p:tgtEl>
                                        <p:attrNameLst>
                                          <p:attrName>ppt_x</p:attrName>
                                        </p:attrNameLst>
                                      </p:cBhvr>
                                      <p:tavLst>
                                        <p:tav tm="0">
                                          <p:val>
                                            <p:fltVal val="0.5"/>
                                          </p:val>
                                        </p:tav>
                                        <p:tav tm="100000">
                                          <p:val>
                                            <p:strVal val="#ppt_x"/>
                                          </p:val>
                                        </p:tav>
                                      </p:tavLst>
                                    </p:anim>
                                    <p:anim calcmode="lin" valueType="num">
                                      <p:cBhvr>
                                        <p:cTn id="14" dur="500" fill="hold"/>
                                        <p:tgtEl>
                                          <p:spTgt spid="169987"/>
                                        </p:tgtEl>
                                        <p:attrNameLst>
                                          <p:attrName>ppt_y</p:attrName>
                                        </p:attrNameLst>
                                      </p:cBhvr>
                                      <p:tavLst>
                                        <p:tav tm="0">
                                          <p:val>
                                            <p:fltVal val="0.5"/>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528" fill="hold" nodeType="clickEffect">
                                  <p:stCondLst>
                                    <p:cond delay="0"/>
                                  </p:stCondLst>
                                  <p:childTnLst>
                                    <p:set>
                                      <p:cBhvr>
                                        <p:cTn id="18" dur="1" fill="hold">
                                          <p:stCondLst>
                                            <p:cond delay="0"/>
                                          </p:stCondLst>
                                        </p:cTn>
                                        <p:tgtEl>
                                          <p:spTgt spid="170044"/>
                                        </p:tgtEl>
                                        <p:attrNameLst>
                                          <p:attrName>style.visibility</p:attrName>
                                        </p:attrNameLst>
                                      </p:cBhvr>
                                      <p:to>
                                        <p:strVal val="visible"/>
                                      </p:to>
                                    </p:set>
                                    <p:anim calcmode="lin" valueType="num">
                                      <p:cBhvr>
                                        <p:cTn id="19" dur="500" fill="hold"/>
                                        <p:tgtEl>
                                          <p:spTgt spid="170044"/>
                                        </p:tgtEl>
                                        <p:attrNameLst>
                                          <p:attrName>ppt_w</p:attrName>
                                        </p:attrNameLst>
                                      </p:cBhvr>
                                      <p:tavLst>
                                        <p:tav tm="0">
                                          <p:val>
                                            <p:fltVal val="0"/>
                                          </p:val>
                                        </p:tav>
                                        <p:tav tm="100000">
                                          <p:val>
                                            <p:strVal val="#ppt_w"/>
                                          </p:val>
                                        </p:tav>
                                      </p:tavLst>
                                    </p:anim>
                                    <p:anim calcmode="lin" valueType="num">
                                      <p:cBhvr>
                                        <p:cTn id="20" dur="500" fill="hold"/>
                                        <p:tgtEl>
                                          <p:spTgt spid="170044"/>
                                        </p:tgtEl>
                                        <p:attrNameLst>
                                          <p:attrName>ppt_h</p:attrName>
                                        </p:attrNameLst>
                                      </p:cBhvr>
                                      <p:tavLst>
                                        <p:tav tm="0">
                                          <p:val>
                                            <p:fltVal val="0"/>
                                          </p:val>
                                        </p:tav>
                                        <p:tav tm="100000">
                                          <p:val>
                                            <p:strVal val="#ppt_h"/>
                                          </p:val>
                                        </p:tav>
                                      </p:tavLst>
                                    </p:anim>
                                    <p:anim calcmode="lin" valueType="num">
                                      <p:cBhvr>
                                        <p:cTn id="21" dur="500" fill="hold"/>
                                        <p:tgtEl>
                                          <p:spTgt spid="170044"/>
                                        </p:tgtEl>
                                        <p:attrNameLst>
                                          <p:attrName>ppt_x</p:attrName>
                                        </p:attrNameLst>
                                      </p:cBhvr>
                                      <p:tavLst>
                                        <p:tav tm="0">
                                          <p:val>
                                            <p:fltVal val="0.5"/>
                                          </p:val>
                                        </p:tav>
                                        <p:tav tm="100000">
                                          <p:val>
                                            <p:strVal val="#ppt_x"/>
                                          </p:val>
                                        </p:tav>
                                      </p:tavLst>
                                    </p:anim>
                                    <p:anim calcmode="lin" valueType="num">
                                      <p:cBhvr>
                                        <p:cTn id="22" dur="500" fill="hold"/>
                                        <p:tgtEl>
                                          <p:spTgt spid="17004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6"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Slide </a:t>
            </a:r>
            <a:fld id="{D0B24B4F-58C2-4A4E-9195-3AF9F1E2A1CE}" type="slidenum">
              <a:rPr lang="en-US"/>
              <a:pPr/>
              <a:t>9</a:t>
            </a:fld>
            <a:endParaRPr lang="en-US"/>
          </a:p>
        </p:txBody>
      </p:sp>
      <p:sp>
        <p:nvSpPr>
          <p:cNvPr id="172034" name="Rectangle 2"/>
          <p:cNvSpPr>
            <a:spLocks noGrp="1" noChangeArrowheads="1"/>
          </p:cNvSpPr>
          <p:nvPr>
            <p:ph type="title"/>
          </p:nvPr>
        </p:nvSpPr>
        <p:spPr>
          <a:xfrm>
            <a:off x="1498600" y="344488"/>
            <a:ext cx="6959600" cy="1143000"/>
          </a:xfrm>
        </p:spPr>
        <p:txBody>
          <a:bodyPr/>
          <a:lstStyle/>
          <a:p>
            <a:r>
              <a:rPr lang="en-GB"/>
              <a:t>Step 2: Calculate SS</a:t>
            </a:r>
            <a:r>
              <a:rPr lang="en-GB" baseline="-25000"/>
              <a:t>M</a:t>
            </a:r>
          </a:p>
        </p:txBody>
      </p:sp>
      <p:graphicFrame>
        <p:nvGraphicFramePr>
          <p:cNvPr id="172035" name="Object 3"/>
          <p:cNvGraphicFramePr>
            <a:graphicFrameLocks noChangeAspect="1"/>
          </p:cNvGraphicFramePr>
          <p:nvPr/>
        </p:nvGraphicFramePr>
        <p:xfrm>
          <a:off x="1498600" y="1973263"/>
          <a:ext cx="6872288" cy="1138237"/>
        </p:xfrm>
        <a:graphic>
          <a:graphicData uri="http://schemas.openxmlformats.org/presentationml/2006/ole">
            <p:oleObj spid="_x0000_s2064" name="Equation" r:id="rId4" imgW="1536126" imgH="254092" progId="Equation.3">
              <p:embed/>
            </p:oleObj>
          </a:graphicData>
        </a:graphic>
      </p:graphicFrame>
      <p:graphicFrame>
        <p:nvGraphicFramePr>
          <p:cNvPr id="172036" name="Object 4"/>
          <p:cNvGraphicFramePr>
            <a:graphicFrameLocks noChangeAspect="1"/>
          </p:cNvGraphicFramePr>
          <p:nvPr/>
        </p:nvGraphicFramePr>
        <p:xfrm>
          <a:off x="1295400" y="4051300"/>
          <a:ext cx="7685088" cy="1655763"/>
        </p:xfrm>
        <a:graphic>
          <a:graphicData uri="http://schemas.openxmlformats.org/presentationml/2006/ole">
            <p:oleObj spid="_x0000_s2065" name="Equation" r:id="rId5" imgW="4748927" imgH="1015816"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72034"/>
                                        </p:tgtEl>
                                        <p:attrNameLst>
                                          <p:attrName>style.visibility</p:attrName>
                                        </p:attrNameLst>
                                      </p:cBhvr>
                                      <p:to>
                                        <p:strVal val="visible"/>
                                      </p:to>
                                    </p:set>
                                    <p:animEffect transition="in" filter="dissolve">
                                      <p:cBhvr>
                                        <p:cTn id="7" dur="500"/>
                                        <p:tgtEl>
                                          <p:spTgt spid="17203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72035"/>
                                        </p:tgtEl>
                                        <p:attrNameLst>
                                          <p:attrName>style.visibility</p:attrName>
                                        </p:attrNameLst>
                                      </p:cBhvr>
                                      <p:to>
                                        <p:strVal val="visible"/>
                                      </p:to>
                                    </p:set>
                                    <p:animEffect transition="in" filter="dissolve">
                                      <p:cBhvr>
                                        <p:cTn id="12" dur="500"/>
                                        <p:tgtEl>
                                          <p:spTgt spid="17203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72036"/>
                                        </p:tgtEl>
                                        <p:attrNameLst>
                                          <p:attrName>style.visibility</p:attrName>
                                        </p:attrNameLst>
                                      </p:cBhvr>
                                      <p:to>
                                        <p:strVal val="visible"/>
                                      </p:to>
                                    </p:set>
                                    <p:animEffect transition="in" filter="dissolve">
                                      <p:cBhvr>
                                        <p:cTn id="17" dur="500"/>
                                        <p:tgtEl>
                                          <p:spTgt spid="172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4" grpId="0" autoUpdateAnimBg="0"/>
    </p:bldLst>
  </p:timing>
</p:sld>
</file>

<file path=ppt/theme/theme1.xml><?xml version="1.0" encoding="utf-8"?>
<a:theme xmlns:a="http://schemas.openxmlformats.org/drawingml/2006/main" name="DSUS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DSUS 3</Template>
  <TotalTime>36</TotalTime>
  <Words>1056</Words>
  <Application>Microsoft Office PowerPoint</Application>
  <PresentationFormat>On-screen Show (4:3)</PresentationFormat>
  <Paragraphs>266</Paragraphs>
  <Slides>26</Slides>
  <Notes>15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26</vt:i4>
      </vt:variant>
    </vt:vector>
  </HeadingPairs>
  <TitlesOfParts>
    <vt:vector size="29" baseType="lpstr">
      <vt:lpstr>DSUS 3</vt:lpstr>
      <vt:lpstr>Equation</vt:lpstr>
      <vt:lpstr>MathType 6.0 Equation</vt:lpstr>
      <vt:lpstr>Two-Way Independent ANOVA (GLM 3)</vt:lpstr>
      <vt:lpstr>Aims</vt:lpstr>
      <vt:lpstr>What is Two-Way Independent ANOVA?</vt:lpstr>
      <vt:lpstr>Benefit of Factorial Designs</vt:lpstr>
      <vt:lpstr>An Example</vt:lpstr>
      <vt:lpstr>Slide 6</vt:lpstr>
      <vt:lpstr>Slide 7</vt:lpstr>
      <vt:lpstr>Step 1: Calculate SST</vt:lpstr>
      <vt:lpstr>Step 2: Calculate SSM</vt:lpstr>
      <vt:lpstr>Step 2a: Calculate SSA</vt:lpstr>
      <vt:lpstr>Step 2b: Calculate SSB</vt:lpstr>
      <vt:lpstr>Step 2c: Calculate SSA  B</vt:lpstr>
      <vt:lpstr>Step 3: Calculate SSR</vt:lpstr>
      <vt:lpstr>Factorial ANOVA Using  R Commander </vt:lpstr>
      <vt:lpstr>Orthogonal contrasts for the alcohol variable</vt:lpstr>
      <vt:lpstr>Fitting a Factorial ANOVA Model </vt:lpstr>
      <vt:lpstr>Interpreting Factorial ANOVA </vt:lpstr>
      <vt:lpstr>Interpretation: Main Effect Alcohol</vt:lpstr>
      <vt:lpstr>Interpretation: Main Effect Gender</vt:lpstr>
      <vt:lpstr>Interpretation: Interaction</vt:lpstr>
      <vt:lpstr>What Is an Interaction?</vt:lpstr>
      <vt:lpstr>Is There Likely to Be a Significant Interaction Effect?</vt:lpstr>
      <vt:lpstr>Is There Likely to Be a Significant Interaction Effect?</vt:lpstr>
      <vt:lpstr>Interpreting Contrasts </vt:lpstr>
      <vt:lpstr>Interpreting Contrasts </vt:lpstr>
      <vt:lpstr>Interpreting Contrasts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Two-Way Independent ANOVA (GLM 3)</dc:title>
  <dc:creator>Dr. Andy Field</dc:creator>
  <cp:lastModifiedBy>Richard Leigh</cp:lastModifiedBy>
  <cp:revision>11</cp:revision>
  <dcterms:created xsi:type="dcterms:W3CDTF">2009-04-22T14:19:29Z</dcterms:created>
  <dcterms:modified xsi:type="dcterms:W3CDTF">2011-11-04T08:22:56Z</dcterms:modified>
</cp:coreProperties>
</file>